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522" r:id="rId2"/>
    <p:sldMasterId id="2147484534" r:id="rId3"/>
  </p:sldMasterIdLst>
  <p:notesMasterIdLst>
    <p:notesMasterId r:id="rId47"/>
  </p:notesMasterIdLst>
  <p:sldIdLst>
    <p:sldId id="467" r:id="rId4"/>
    <p:sldId id="461" r:id="rId5"/>
    <p:sldId id="462" r:id="rId6"/>
    <p:sldId id="469" r:id="rId7"/>
    <p:sldId id="463" r:id="rId8"/>
    <p:sldId id="464" r:id="rId9"/>
    <p:sldId id="437" r:id="rId10"/>
    <p:sldId id="438" r:id="rId11"/>
    <p:sldId id="439" r:id="rId12"/>
    <p:sldId id="440" r:id="rId13"/>
    <p:sldId id="441" r:id="rId14"/>
    <p:sldId id="475" r:id="rId15"/>
    <p:sldId id="488" r:id="rId16"/>
    <p:sldId id="476" r:id="rId17"/>
    <p:sldId id="465" r:id="rId18"/>
    <p:sldId id="470" r:id="rId19"/>
    <p:sldId id="474" r:id="rId20"/>
    <p:sldId id="445" r:id="rId21"/>
    <p:sldId id="453" r:id="rId22"/>
    <p:sldId id="446" r:id="rId23"/>
    <p:sldId id="447" r:id="rId24"/>
    <p:sldId id="478" r:id="rId25"/>
    <p:sldId id="479" r:id="rId26"/>
    <p:sldId id="448" r:id="rId27"/>
    <p:sldId id="477" r:id="rId28"/>
    <p:sldId id="487" r:id="rId29"/>
    <p:sldId id="443" r:id="rId30"/>
    <p:sldId id="486" r:id="rId31"/>
    <p:sldId id="482" r:id="rId32"/>
    <p:sldId id="454" r:id="rId33"/>
    <p:sldId id="485" r:id="rId34"/>
    <p:sldId id="455" r:id="rId35"/>
    <p:sldId id="449" r:id="rId36"/>
    <p:sldId id="456" r:id="rId37"/>
    <p:sldId id="450" r:id="rId38"/>
    <p:sldId id="457" r:id="rId39"/>
    <p:sldId id="452" r:id="rId40"/>
    <p:sldId id="451" r:id="rId41"/>
    <p:sldId id="458" r:id="rId42"/>
    <p:sldId id="466" r:id="rId43"/>
    <p:sldId id="484" r:id="rId44"/>
    <p:sldId id="333" r:id="rId45"/>
    <p:sldId id="468" r:id="rId46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m, Daniel" initials="LD" lastIdx="1" clrIdx="0">
    <p:extLst/>
  </p:cmAuthor>
  <p:cmAuthor id="2" name="Freitas, Elizabeth" initials="FE" lastIdx="15" clrIdx="1">
    <p:extLst/>
  </p:cmAuthor>
  <p:cmAuthor id="3" name="Shipley, Jonathan" initials="SJ" lastIdx="26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9000E"/>
    <a:srgbClr val="303B72"/>
    <a:srgbClr val="343E6E"/>
    <a:srgbClr val="455191"/>
    <a:srgbClr val="333353"/>
    <a:srgbClr val="61619D"/>
    <a:srgbClr val="9B9BBF"/>
    <a:srgbClr val="064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73" autoAdjust="0"/>
    <p:restoredTop sz="99920" autoAdjust="0"/>
  </p:normalViewPr>
  <p:slideViewPr>
    <p:cSldViewPr>
      <p:cViewPr varScale="1">
        <p:scale>
          <a:sx n="104" d="100"/>
          <a:sy n="104" d="100"/>
        </p:scale>
        <p:origin x="-16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190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lexa\Documents\Oxford\documents\analysis\12%20November%202020\Viral%20talk\SARS-CoV-2%20genomes%20by%20country%20and%20DeCOI%20sit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\\ukt.ad.local\ukt\AH\Core-Facility\NCCT\Allgemein\Projekte\2020\20018I_0503_CoV_2_Twist\Batch2\4%20Analysen\Table%20for%20Present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pPr>
            <a:r>
              <a:rPr lang="de-DE" sz="1800" b="1">
                <a:solidFill>
                  <a:schemeClr val="tx1"/>
                </a:solidFill>
                <a:latin typeface="Calibri"/>
                <a:cs typeface="Calibri"/>
              </a:rPr>
              <a:t>GISAID genomes by country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Countries!$A$2:$A$14</c:f>
              <c:strCache>
                <c:ptCount val="13"/>
                <c:pt idx="0">
                  <c:v>Austria</c:v>
                </c:pt>
                <c:pt idx="1">
                  <c:v>Belgium</c:v>
                </c:pt>
                <c:pt idx="2">
                  <c:v>Denmark</c:v>
                </c:pt>
                <c:pt idx="3">
                  <c:v>France</c:v>
                </c:pt>
                <c:pt idx="4">
                  <c:v>Germany</c:v>
                </c:pt>
                <c:pt idx="5">
                  <c:v>Iceland</c:v>
                </c:pt>
                <c:pt idx="6">
                  <c:v>Italy</c:v>
                </c:pt>
                <c:pt idx="7">
                  <c:v>Netherlands</c:v>
                </c:pt>
                <c:pt idx="8">
                  <c:v>Poland</c:v>
                </c:pt>
                <c:pt idx="9">
                  <c:v>Russia</c:v>
                </c:pt>
                <c:pt idx="10">
                  <c:v>Switzerland</c:v>
                </c:pt>
                <c:pt idx="11">
                  <c:v>UK</c:v>
                </c:pt>
                <c:pt idx="12">
                  <c:v>USA</c:v>
                </c:pt>
              </c:strCache>
            </c:strRef>
          </c:cat>
          <c:val>
            <c:numRef>
              <c:f>Countries!$B$2:$B$14</c:f>
              <c:numCache>
                <c:formatCode>0_ ;\-0\ </c:formatCode>
                <c:ptCount val="13"/>
                <c:pt idx="0">
                  <c:v>761.0</c:v>
                </c:pt>
                <c:pt idx="1">
                  <c:v>1442.0</c:v>
                </c:pt>
                <c:pt idx="2">
                  <c:v>9004.0</c:v>
                </c:pt>
                <c:pt idx="3">
                  <c:v>1607.0</c:v>
                </c:pt>
                <c:pt idx="4">
                  <c:v>753.0</c:v>
                </c:pt>
                <c:pt idx="5">
                  <c:v>601.0</c:v>
                </c:pt>
                <c:pt idx="6">
                  <c:v>885.0</c:v>
                </c:pt>
                <c:pt idx="7">
                  <c:v>3492.0</c:v>
                </c:pt>
                <c:pt idx="8" formatCode="General">
                  <c:v>117.0</c:v>
                </c:pt>
                <c:pt idx="9">
                  <c:v>874.0</c:v>
                </c:pt>
                <c:pt idx="10">
                  <c:v>3698.0</c:v>
                </c:pt>
                <c:pt idx="11">
                  <c:v>89901.0</c:v>
                </c:pt>
                <c:pt idx="12">
                  <c:v>41457.0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9C6-4A4E-807A-294731F2FC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2349048"/>
        <c:axId val="-2050519064"/>
      </c:barChart>
      <c:catAx>
        <c:axId val="1782349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Futura Lt BT" panose="020B0402020204020303" pitchFamily="34" charset="0"/>
                <a:ea typeface="+mn-ea"/>
                <a:cs typeface="+mn-cs"/>
              </a:defRPr>
            </a:pPr>
            <a:endParaRPr lang="en-US"/>
          </a:p>
        </c:txPr>
        <c:crossAx val="-2050519064"/>
        <c:crosses val="autoZero"/>
        <c:auto val="1"/>
        <c:lblAlgn val="ctr"/>
        <c:lblOffset val="100"/>
        <c:noMultiLvlLbl val="0"/>
      </c:catAx>
      <c:valAx>
        <c:axId val="-2050519064"/>
        <c:scaling>
          <c:orientation val="minMax"/>
          <c:max val="10000.0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_ ;\-0\ " sourceLinked="1"/>
        <c:majorTickMark val="none"/>
        <c:minorTickMark val="none"/>
        <c:tickLblPos val="nextTo"/>
        <c:crossAx val="1782349048"/>
        <c:crosses val="autoZero"/>
        <c:crossBetween val="between"/>
        <c:majorUnit val="2000.0"/>
      </c:val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50">
          <a:latin typeface="Futura Lt BT" panose="020B0402020204020303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Target Region Read Depth</c:v>
          </c:tx>
          <c:invertIfNegative val="0"/>
          <c:cat>
            <c:strRef>
              <c:f>Tabelle2!$B$10:$B$25</c:f>
              <c:strCache>
                <c:ptCount val="16"/>
                <c:pt idx="0">
                  <c:v>Clinic Sample, 16457, CT 15</c:v>
                </c:pt>
                <c:pt idx="1">
                  <c:v>Clinic Sample, 15058, CT 22,5</c:v>
                </c:pt>
                <c:pt idx="2">
                  <c:v>Clinic Sample, 15944, CT 24,2</c:v>
                </c:pt>
                <c:pt idx="3">
                  <c:v>Clinic Sample, HCQT004d3, CT 26,02</c:v>
                </c:pt>
                <c:pt idx="4">
                  <c:v>Clinic Sample, HCQT003d3, CT 26,27</c:v>
                </c:pt>
                <c:pt idx="5">
                  <c:v>Clinic Sample, HCQT005d3, CT 27,78</c:v>
                </c:pt>
                <c:pt idx="6">
                  <c:v>Clinic Sample, HCQT001d3, CT 28,42</c:v>
                </c:pt>
                <c:pt idx="7">
                  <c:v>Clinic Sample, 15066, CT 28,8</c:v>
                </c:pt>
                <c:pt idx="8">
                  <c:v>Clinic Sample, 14896, CT 30</c:v>
                </c:pt>
                <c:pt idx="9">
                  <c:v>Clinic Sample, 14049, CT 17,3</c:v>
                </c:pt>
                <c:pt idx="10">
                  <c:v>Covid-1 DIL-1, 1.000.000 copies total + 50 ng UHR</c:v>
                </c:pt>
                <c:pt idx="11">
                  <c:v>Covid-1 DIL-1.2 100.000 copies total + 50 ng UHR</c:v>
                </c:pt>
                <c:pt idx="12">
                  <c:v>Covid-1 DIL-1.3 10.000 copies total + 50 ng UHR</c:v>
                </c:pt>
                <c:pt idx="13">
                  <c:v>Covid-1 DIL-1.4 1.000 copies total + 50 ng UHR</c:v>
                </c:pt>
                <c:pt idx="14">
                  <c:v>Mix Covid-1/2 10% (900.000 copies virus1, 100.000 copies virus2 + 50 ng UHR)</c:v>
                </c:pt>
                <c:pt idx="15">
                  <c:v>Mix Covid-1/2 1%  (990.000 copies virus1, 10.000 copies virus2 + 50 ng UHR)</c:v>
                </c:pt>
              </c:strCache>
            </c:strRef>
          </c:cat>
          <c:val>
            <c:numRef>
              <c:f>Tabelle2!$H$10:$H$25</c:f>
              <c:numCache>
                <c:formatCode>General</c:formatCode>
                <c:ptCount val="16"/>
                <c:pt idx="0" formatCode="#,##0.00">
                  <c:v>6126.01</c:v>
                </c:pt>
                <c:pt idx="1">
                  <c:v>2600.09</c:v>
                </c:pt>
                <c:pt idx="2" formatCode="#,##0.00">
                  <c:v>288.5</c:v>
                </c:pt>
                <c:pt idx="3" formatCode="#,##0.00">
                  <c:v>99.93</c:v>
                </c:pt>
                <c:pt idx="4" formatCode="#,##0.00">
                  <c:v>36.79</c:v>
                </c:pt>
                <c:pt idx="5" formatCode="#,##0.00">
                  <c:v>6.46</c:v>
                </c:pt>
                <c:pt idx="6" formatCode="#,##0.00">
                  <c:v>6.59</c:v>
                </c:pt>
                <c:pt idx="7" formatCode="#,##0.00">
                  <c:v>4.85</c:v>
                </c:pt>
                <c:pt idx="8" formatCode="#,##0.00">
                  <c:v>0.3</c:v>
                </c:pt>
                <c:pt idx="9" formatCode="#,##0.00">
                  <c:v>0.03</c:v>
                </c:pt>
                <c:pt idx="10" formatCode="#,##0.00">
                  <c:v>6811.33</c:v>
                </c:pt>
                <c:pt idx="11" formatCode="#,##0.00">
                  <c:v>984.47</c:v>
                </c:pt>
                <c:pt idx="12" formatCode="#,##0.00">
                  <c:v>114.66</c:v>
                </c:pt>
                <c:pt idx="13" formatCode="#,##0.00">
                  <c:v>9.93</c:v>
                </c:pt>
                <c:pt idx="14" formatCode="#,##0.00">
                  <c:v>6987.17</c:v>
                </c:pt>
                <c:pt idx="15" formatCode="#,##0.00">
                  <c:v>5742.53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2777512"/>
        <c:axId val="1792785992"/>
      </c:barChart>
      <c:catAx>
        <c:axId val="1792777512"/>
        <c:scaling>
          <c:orientation val="minMax"/>
        </c:scaling>
        <c:delete val="0"/>
        <c:axPos val="b"/>
        <c:majorTickMark val="out"/>
        <c:minorTickMark val="none"/>
        <c:tickLblPos val="nextTo"/>
        <c:crossAx val="1792785992"/>
        <c:crosses val="autoZero"/>
        <c:auto val="1"/>
        <c:lblAlgn val="ctr"/>
        <c:lblOffset val="100"/>
        <c:noMultiLvlLbl val="0"/>
      </c:catAx>
      <c:valAx>
        <c:axId val="1792785992"/>
        <c:scaling>
          <c:logBase val="10.0"/>
          <c:orientation val="minMax"/>
          <c:min val="1.0"/>
        </c:scaling>
        <c:delete val="0"/>
        <c:axPos val="l"/>
        <c:majorGridlines/>
        <c:numFmt formatCode="#,##0.00" sourceLinked="1"/>
        <c:majorTickMark val="out"/>
        <c:minorTickMark val="none"/>
        <c:tickLblPos val="nextTo"/>
        <c:crossAx val="1792777512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xmlns="" id="{22451EBC-611B-466C-9729-BEC5E704639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xmlns="" id="{AE9E2A72-C30C-4C98-8563-0CE1047996F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xmlns="" id="{08AD212A-AB14-42C9-96BE-906DB48243A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xmlns="" id="{C5469148-1BD0-4427-9AF3-63A49C6095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6390" name="Rectangle 6">
            <a:extLst>
              <a:ext uri="{FF2B5EF4-FFF2-40B4-BE49-F238E27FC236}">
                <a16:creationId xmlns:a16="http://schemas.microsoft.com/office/drawing/2014/main" xmlns="" id="{F99EC559-071A-4FBE-9F04-C8AF272A98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6391" name="Rectangle 7">
            <a:extLst>
              <a:ext uri="{FF2B5EF4-FFF2-40B4-BE49-F238E27FC236}">
                <a16:creationId xmlns:a16="http://schemas.microsoft.com/office/drawing/2014/main" xmlns="" id="{C55A31B3-F9D9-4D64-8CFE-884E849BE9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C7E31C1-E938-4DA9-9174-4A795E23CFB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31887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11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39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40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41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5DC98670-118A-405E-8479-37A8DA1C1F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153602" name="Notes Placeholder 2">
            <a:extLst>
              <a:ext uri="{FF2B5EF4-FFF2-40B4-BE49-F238E27FC236}">
                <a16:creationId xmlns:a16="http://schemas.microsoft.com/office/drawing/2014/main" xmlns="" id="{F0357844-BD76-4542-8911-3964EFEAF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76C6AB-BEC0-4C7A-A867-A9826B4E23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4D79AD2-C79C-463A-A789-DD17AA5812B0}" type="slidenum">
              <a:rPr lang="en-US" altLang="en-US" sz="1200"/>
              <a:pPr/>
              <a:t>42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6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82489D63-23BE-42B3-B72A-E1BECAEAC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E77A25A9-3E3A-4679-9112-6E60332D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4FFCC59-6534-479C-B912-A2E9E6594B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D01024A-6360-4B72-AB70-48183FBA805F}" type="slidenum">
              <a:rPr lang="en-US" altLang="en-US" sz="1200"/>
              <a:pPr/>
              <a:t>9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55AAD74F-DFFA-464B-82A5-6DEEF66A55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C8514233-9057-44DB-8B59-2C2BEA43C9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E1192C2C-1980-4F03-AF79-8D3F26AAC1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83D833-0F1E-4769-879E-8D5FA9B4794C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25195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3303ACFD-AEF9-47E4-970C-46D4EB1FEA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FEB82C70-506C-453B-AB00-571A11F3E5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1E53CB12-29E1-4F51-BF70-475079E7A2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02E9BC0-05BB-4EBA-8978-8AA310FC6EC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90784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0875D820-E7BE-49A9-AD28-BADAB8B280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874A74F3-A9D3-48E9-B020-F9589CA693D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526D4187-1AF4-4528-9910-2D4A66F2BC6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66628BD-1FB8-4340-A050-E6197EDFB58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351177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2743200"/>
            <a:ext cx="76200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Arial" pitchFamily="34" charset="0"/>
              <a:buNone/>
              <a:tabLst/>
              <a:defRPr lang="en-US" sz="3000" kern="1200" baseline="0" dirty="0" smtClean="0">
                <a:solidFill>
                  <a:srgbClr val="595959"/>
                </a:solidFill>
                <a:latin typeface="HelveticaNeue LightExt" charset="0"/>
                <a:ea typeface="+mj-ea"/>
                <a:cs typeface="+mj-cs"/>
              </a:defRPr>
            </a:lvl1pPr>
            <a:lvl2pPr marL="0" indent="0" algn="r" defTabSz="914400" rtl="0" eaLnBrk="1" latinLnBrk="0" hangingPunct="1">
              <a:spcBef>
                <a:spcPct val="0"/>
              </a:spcBef>
              <a:buNone/>
              <a:defRPr lang="en-US" sz="3000" kern="1200" dirty="0" smtClean="0">
                <a:solidFill>
                  <a:srgbClr val="595959"/>
                </a:solidFill>
                <a:latin typeface="HelveticaNeue LightExt" charset="0"/>
                <a:ea typeface="+mj-ea"/>
                <a:cs typeface="+mj-cs"/>
              </a:defRPr>
            </a:lvl2pPr>
            <a:lvl3pPr marL="0" indent="0" algn="r" defTabSz="914400" rtl="0" eaLnBrk="1" latinLnBrk="0" hangingPunct="1">
              <a:spcBef>
                <a:spcPct val="0"/>
              </a:spcBef>
              <a:buNone/>
              <a:defRPr lang="en-US" sz="3000" kern="1200" dirty="0" smtClean="0">
                <a:solidFill>
                  <a:srgbClr val="595959"/>
                </a:solidFill>
                <a:latin typeface="HelveticaNeue LightExt" charset="0"/>
                <a:ea typeface="+mj-ea"/>
                <a:cs typeface="+mj-cs"/>
              </a:defRPr>
            </a:lvl3pPr>
            <a:lvl4pPr marL="0" indent="0" algn="r" defTabSz="914400" rtl="0" eaLnBrk="1" latinLnBrk="0" hangingPunct="1">
              <a:spcBef>
                <a:spcPct val="0"/>
              </a:spcBef>
              <a:buNone/>
              <a:defRPr lang="en-US" sz="3000" kern="1200" dirty="0" smtClean="0">
                <a:solidFill>
                  <a:srgbClr val="595959"/>
                </a:solidFill>
                <a:latin typeface="HelveticaNeue LightExt" charset="0"/>
                <a:ea typeface="+mj-ea"/>
                <a:cs typeface="+mj-cs"/>
              </a:defRPr>
            </a:lvl4pPr>
            <a:lvl5pPr marL="0" indent="0" algn="r" defTabSz="914400" rtl="0" eaLnBrk="1" latinLnBrk="0" hangingPunct="1">
              <a:spcBef>
                <a:spcPct val="0"/>
              </a:spcBef>
              <a:buNone/>
              <a:defRPr lang="en-US" sz="3000" kern="1200" dirty="0">
                <a:solidFill>
                  <a:srgbClr val="595959"/>
                </a:solidFill>
                <a:latin typeface="HelveticaNeue LightExt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5334000" y="3886200"/>
            <a:ext cx="38100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defTabSz="914400" rtl="0" eaLnBrk="1" latinLnBrk="0" hangingPunct="1">
              <a:spcBef>
                <a:spcPct val="20000"/>
              </a:spcBef>
              <a:buClr>
                <a:srgbClr val="FF4A09"/>
              </a:buClr>
              <a:buFont typeface="Arial" pitchFamily="34" charset="0"/>
              <a:buChar char="•"/>
              <a:defRPr lang="es-ES_tradnl" sz="2500" kern="1200" dirty="0">
                <a:solidFill>
                  <a:srgbClr val="FF4A09"/>
                </a:solidFill>
                <a:latin typeface="Helvetica Light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5728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Opt 1" type="title">
  <p:cSld name="1_Title Slide Opt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498"/>
            <a:ext cx="9144000" cy="68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857250" y="3333554"/>
            <a:ext cx="6572250" cy="32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  <a:defRPr sz="1200" b="0" i="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4pPr>
            <a:lvl5pPr lvl="4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lvl="6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lvl="7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lvl="8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857250" y="2145911"/>
            <a:ext cx="6572250" cy="10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3" y="498713"/>
            <a:ext cx="2512509" cy="16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0" y="6504041"/>
            <a:ext cx="9144000" cy="3539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07552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143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-Subhead">
  <p:cSld name="2 Column Content-Subhead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400053" y="1676402"/>
            <a:ext cx="405763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4686300" y="1676402"/>
            <a:ext cx="405765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400050" y="316764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3"/>
          </p:nvPr>
        </p:nvSpPr>
        <p:spPr>
          <a:xfrm>
            <a:off x="400053" y="2133601"/>
            <a:ext cx="4057639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4"/>
          </p:nvPr>
        </p:nvSpPr>
        <p:spPr>
          <a:xfrm>
            <a:off x="4686300" y="2133601"/>
            <a:ext cx="405765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400050" y="6561566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3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Content-Subtitle">
  <p:cSld name="Title-Content-Sub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00050" y="316764"/>
            <a:ext cx="788670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400050" y="1905001"/>
            <a:ext cx="834390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2"/>
          </p:nvPr>
        </p:nvSpPr>
        <p:spPr>
          <a:xfrm>
            <a:off x="400050" y="1295402"/>
            <a:ext cx="83439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400050" y="6530789"/>
            <a:ext cx="3086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163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 1">
  <p:cSld name="Title Slide Opt 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2"/>
          <p:cNvGrpSpPr/>
          <p:nvPr/>
        </p:nvGrpSpPr>
        <p:grpSpPr>
          <a:xfrm>
            <a:off x="7177955" y="1145032"/>
            <a:ext cx="1966049" cy="4602467"/>
            <a:chOff x="4699000" y="2114551"/>
            <a:chExt cx="2794000" cy="4905514"/>
          </a:xfrm>
        </p:grpSpPr>
        <p:pic>
          <p:nvPicPr>
            <p:cNvPr id="99" name="Google Shape;99;p22"/>
            <p:cNvPicPr preferRelativeResize="0"/>
            <p:nvPr/>
          </p:nvPicPr>
          <p:blipFill rotWithShape="1">
            <a:blip r:embed="rId2">
              <a:alphaModFix/>
            </a:blip>
            <a:srcRect b="1612"/>
            <a:stretch/>
          </p:blipFill>
          <p:spPr>
            <a:xfrm>
              <a:off x="4699000" y="2114551"/>
              <a:ext cx="2794000" cy="258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2"/>
            <p:cNvPicPr preferRelativeResize="0"/>
            <p:nvPr/>
          </p:nvPicPr>
          <p:blipFill rotWithShape="1">
            <a:blip r:embed="rId2">
              <a:alphaModFix/>
            </a:blip>
            <a:srcRect b="1863"/>
            <a:stretch/>
          </p:blipFill>
          <p:spPr>
            <a:xfrm rot="10800000" flipH="1">
              <a:off x="4699000" y="4440130"/>
              <a:ext cx="2794000" cy="2579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2" descr="A picture containing aircraft, balloon, transpo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6648" b="3759"/>
          <a:stretch/>
        </p:blipFill>
        <p:spPr>
          <a:xfrm>
            <a:off x="-1" y="4785678"/>
            <a:ext cx="2862943" cy="17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857250" y="3910991"/>
            <a:ext cx="6572250" cy="32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  <a:defRPr sz="12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4pPr>
            <a:lvl5pPr lvl="4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lvl="6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lvl="7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lvl="8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pic>
        <p:nvPicPr>
          <p:cNvPr id="103" name="Google Shape;103;p22" descr="A picture containing shellfis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7495"/>
            <a:ext cx="914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3" y="1447803"/>
            <a:ext cx="1822717" cy="103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0" y="6504041"/>
            <a:ext cx="9144000" cy="3539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857250" y="2664669"/>
            <a:ext cx="6572250" cy="10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857250" y="-7493"/>
            <a:ext cx="8286750" cy="1023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047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>
  <p:cSld name="2 Column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400050" y="316764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400050" y="2133601"/>
            <a:ext cx="4059936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2"/>
          </p:nvPr>
        </p:nvSpPr>
        <p:spPr>
          <a:xfrm>
            <a:off x="4684014" y="2133601"/>
            <a:ext cx="4059936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400050" y="6561566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6536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 Only">
  <p:cSld name="Title-Subtitle 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400050" y="316764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400050" y="1295402"/>
            <a:ext cx="83439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400050" y="6561566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776775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 - Full">
  <p:cSld name="Header 1 - Full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342900" y="169977"/>
            <a:ext cx="84582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42900" y="5905500"/>
            <a:ext cx="8458200" cy="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2"/>
          </p:nvPr>
        </p:nvSpPr>
        <p:spPr>
          <a:xfrm>
            <a:off x="342900" y="893557"/>
            <a:ext cx="8458200" cy="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3"/>
          </p:nvPr>
        </p:nvSpPr>
        <p:spPr>
          <a:xfrm>
            <a:off x="342900" y="1417428"/>
            <a:ext cx="8458200" cy="4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rgbClr val="B6B6B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33792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28600" y="169977"/>
            <a:ext cx="8686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228600" y="893557"/>
            <a:ext cx="8686800" cy="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20229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228600" y="169977"/>
            <a:ext cx="8686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2519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ansition Slide 2">
  <p:cSld name="Transition Slide 2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5" descr="Twist-Logo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1402" y="5070257"/>
            <a:ext cx="1581196" cy="99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228600" y="1970315"/>
            <a:ext cx="868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35"/>
          <p:cNvCxnSpPr/>
          <p:nvPr/>
        </p:nvCxnSpPr>
        <p:spPr>
          <a:xfrm>
            <a:off x="0" y="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851614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Opt 1" type="title">
  <p:cSld name="1_Title Slide Opt 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1498"/>
            <a:ext cx="9144000" cy="68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857250" y="3333553"/>
            <a:ext cx="6572250" cy="32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  <a:defRPr sz="1200" b="0" i="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4pPr>
            <a:lvl5pPr lvl="4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lvl="6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lvl="7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lvl="8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857250" y="2145910"/>
            <a:ext cx="6572250" cy="10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3101" y="498711"/>
            <a:ext cx="2512509" cy="1672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0" y="6504040"/>
            <a:ext cx="9144000" cy="3539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5842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8208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-Subhead">
  <p:cSld name="2 Column Content-Subhead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>
            <a:off x="400051" y="1676401"/>
            <a:ext cx="4057639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2"/>
          </p:nvPr>
        </p:nvSpPr>
        <p:spPr>
          <a:xfrm>
            <a:off x="4686300" y="1676401"/>
            <a:ext cx="405765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>
            <a:off x="400050" y="316763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3"/>
          </p:nvPr>
        </p:nvSpPr>
        <p:spPr>
          <a:xfrm>
            <a:off x="400051" y="2133600"/>
            <a:ext cx="4057639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4"/>
          </p:nvPr>
        </p:nvSpPr>
        <p:spPr>
          <a:xfrm>
            <a:off x="4686300" y="2133600"/>
            <a:ext cx="405765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400050" y="6561565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317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Content-Subtitle">
  <p:cSld name="Title-Content-Sub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400050" y="316763"/>
            <a:ext cx="788670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body" idx="1"/>
          </p:nvPr>
        </p:nvSpPr>
        <p:spPr>
          <a:xfrm>
            <a:off x="400050" y="1905000"/>
            <a:ext cx="834390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5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marL="3200400" lvl="6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marL="3657600" lvl="7" indent="-3175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marL="4114800" lvl="8" indent="-317500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2"/>
          </p:nvPr>
        </p:nvSpPr>
        <p:spPr>
          <a:xfrm>
            <a:off x="400050" y="1295401"/>
            <a:ext cx="83439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ftr" idx="11"/>
          </p:nvPr>
        </p:nvSpPr>
        <p:spPr>
          <a:xfrm>
            <a:off x="400050" y="6530787"/>
            <a:ext cx="30861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8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Opt 1">
  <p:cSld name="Title Slide Opt 1">
    <p:bg>
      <p:bgPr>
        <a:solidFill>
          <a:schemeClr val="l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2"/>
          <p:cNvGrpSpPr/>
          <p:nvPr/>
        </p:nvGrpSpPr>
        <p:grpSpPr>
          <a:xfrm>
            <a:off x="7177953" y="1145031"/>
            <a:ext cx="1966049" cy="4602467"/>
            <a:chOff x="4699000" y="2114551"/>
            <a:chExt cx="2794000" cy="4905514"/>
          </a:xfrm>
        </p:grpSpPr>
        <p:pic>
          <p:nvPicPr>
            <p:cNvPr id="99" name="Google Shape;99;p22"/>
            <p:cNvPicPr preferRelativeResize="0"/>
            <p:nvPr/>
          </p:nvPicPr>
          <p:blipFill rotWithShape="1">
            <a:blip r:embed="rId2">
              <a:alphaModFix/>
            </a:blip>
            <a:srcRect b="1612"/>
            <a:stretch/>
          </p:blipFill>
          <p:spPr>
            <a:xfrm>
              <a:off x="4699000" y="2114551"/>
              <a:ext cx="2794000" cy="2586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22"/>
            <p:cNvPicPr preferRelativeResize="0"/>
            <p:nvPr/>
          </p:nvPicPr>
          <p:blipFill rotWithShape="1">
            <a:blip r:embed="rId2">
              <a:alphaModFix/>
            </a:blip>
            <a:srcRect b="1863"/>
            <a:stretch/>
          </p:blipFill>
          <p:spPr>
            <a:xfrm rot="10800000" flipH="1">
              <a:off x="4699000" y="4440130"/>
              <a:ext cx="2794000" cy="257993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22" descr="A picture containing aircraft, balloon, transpo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6648" b="3759"/>
          <a:stretch/>
        </p:blipFill>
        <p:spPr>
          <a:xfrm>
            <a:off x="-1" y="4785677"/>
            <a:ext cx="2862943" cy="176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857250" y="3910990"/>
            <a:ext cx="6572250" cy="32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None/>
              <a:defRPr sz="12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–"/>
              <a:defRPr/>
            </a:lvl2pPr>
            <a:lvl3pPr lvl="2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3pPr>
            <a:lvl4pPr lvl="3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4pPr>
            <a:lvl5pPr lvl="4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5pPr>
            <a:lvl6pPr lvl="5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400"/>
              <a:buChar char="»"/>
              <a:defRPr/>
            </a:lvl6pPr>
            <a:lvl7pPr lvl="6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7pPr>
            <a:lvl8pPr lvl="7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SzPts val="1400"/>
              <a:buChar char="»"/>
              <a:defRPr/>
            </a:lvl8pPr>
            <a:lvl9pPr lvl="8" algn="l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SzPts val="1400"/>
              <a:buChar char="»"/>
              <a:defRPr/>
            </a:lvl9pPr>
          </a:lstStyle>
          <a:p>
            <a:endParaRPr/>
          </a:p>
        </p:txBody>
      </p:sp>
      <p:pic>
        <p:nvPicPr>
          <p:cNvPr id="103" name="Google Shape;103;p22" descr="A picture containing shellfis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7495"/>
            <a:ext cx="91440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7251" y="1447802"/>
            <a:ext cx="1822717" cy="1036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/>
          <p:nvPr/>
        </p:nvSpPr>
        <p:spPr>
          <a:xfrm>
            <a:off x="0" y="6504040"/>
            <a:ext cx="9144000" cy="35396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857250" y="2664667"/>
            <a:ext cx="6572250" cy="102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400" b="1" i="0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2"/>
          <p:cNvSpPr/>
          <p:nvPr/>
        </p:nvSpPr>
        <p:spPr>
          <a:xfrm>
            <a:off x="857250" y="-7494"/>
            <a:ext cx="8286750" cy="10234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48050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 Content">
  <p:cSld name="2 Column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>
            <a:spLocks noGrp="1"/>
          </p:cNvSpPr>
          <p:nvPr>
            <p:ph type="title"/>
          </p:nvPr>
        </p:nvSpPr>
        <p:spPr>
          <a:xfrm>
            <a:off x="400050" y="316763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i="0">
                <a:solidFill>
                  <a:schemeClr val="lt1"/>
                </a:solidFill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body" idx="1"/>
          </p:nvPr>
        </p:nvSpPr>
        <p:spPr>
          <a:xfrm>
            <a:off x="400050" y="2133600"/>
            <a:ext cx="4059936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2"/>
          </p:nvPr>
        </p:nvSpPr>
        <p:spPr>
          <a:xfrm>
            <a:off x="4684014" y="2133600"/>
            <a:ext cx="4059936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500" b="0" i="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>
                <a:solidFill>
                  <a:schemeClr val="dk2"/>
                </a:solidFill>
              </a:defRPr>
            </a:lvl3pPr>
            <a:lvl4pPr marL="1828800" lvl="3" indent="-32385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500"/>
              <a:buChar char="»"/>
              <a:defRPr sz="1500" b="0" i="0">
                <a:solidFill>
                  <a:srgbClr val="595959"/>
                </a:solidFill>
              </a:defRPr>
            </a:lvl4pPr>
            <a:lvl5pPr marL="2286000" lvl="4" indent="-3175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>
                <a:solidFill>
                  <a:srgbClr val="4B4B4B"/>
                </a:solidFill>
              </a:defRPr>
            </a:lvl5pPr>
            <a:lvl6pPr marL="2743200" lvl="5" indent="-3429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95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95000"/>
              </a:lnSpc>
              <a:spcBef>
                <a:spcPts val="500"/>
              </a:spcBef>
              <a:spcAft>
                <a:spcPts val="500"/>
              </a:spcAft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ftr" idx="11"/>
          </p:nvPr>
        </p:nvSpPr>
        <p:spPr>
          <a:xfrm>
            <a:off x="400050" y="6561565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64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xmlns="" id="{1BF3D3F0-3FB6-44FF-893C-7DDEA22E5A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xmlns="" id="{3A9C4F4E-B7A8-4C87-90E3-24602789ED1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xmlns="" id="{94C5FE2A-1584-4483-8304-C145A93D61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D3E162E-683E-440D-BC71-AB65605A078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012848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-Subtitle Only">
  <p:cSld name="Title-Subtitle 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>
            <a:spLocks noGrp="1"/>
          </p:cNvSpPr>
          <p:nvPr>
            <p:ph type="title"/>
          </p:nvPr>
        </p:nvSpPr>
        <p:spPr>
          <a:xfrm>
            <a:off x="400050" y="316763"/>
            <a:ext cx="782955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4"/>
          <p:cNvSpPr txBox="1">
            <a:spLocks noGrp="1"/>
          </p:cNvSpPr>
          <p:nvPr>
            <p:ph type="body" idx="1"/>
          </p:nvPr>
        </p:nvSpPr>
        <p:spPr>
          <a:xfrm>
            <a:off x="400050" y="1295401"/>
            <a:ext cx="8343900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 b="0" i="0" cap="none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000"/>
              <a:buFont typeface="Helvetica Neue"/>
              <a:buNone/>
              <a:defRPr sz="2000" b="1"/>
            </a:lvl2pPr>
            <a:lvl3pPr marL="1371600" lvl="2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Helvetica Neue"/>
              <a:buNone/>
              <a:defRPr sz="1800" b="1"/>
            </a:lvl3pPr>
            <a:lvl4pPr marL="1828800" lvl="3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95000"/>
              </a:lnSpc>
              <a:spcBef>
                <a:spcPts val="400"/>
              </a:spcBef>
              <a:spcAft>
                <a:spcPts val="400"/>
              </a:spcAft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ftr" idx="11"/>
          </p:nvPr>
        </p:nvSpPr>
        <p:spPr>
          <a:xfrm>
            <a:off x="400050" y="6561565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>
              <a:solidFill>
                <a:srgbClr val="96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0429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1 - Full">
  <p:cSld name="Header 1 - Full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xfrm>
            <a:off x="342900" y="169977"/>
            <a:ext cx="84582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body" idx="1"/>
          </p:nvPr>
        </p:nvSpPr>
        <p:spPr>
          <a:xfrm>
            <a:off x="342900" y="5905500"/>
            <a:ext cx="8458200" cy="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2"/>
          </p:nvPr>
        </p:nvSpPr>
        <p:spPr>
          <a:xfrm>
            <a:off x="342900" y="893557"/>
            <a:ext cx="8458200" cy="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body" idx="3"/>
          </p:nvPr>
        </p:nvSpPr>
        <p:spPr>
          <a:xfrm>
            <a:off x="342900" y="1417428"/>
            <a:ext cx="8458200" cy="4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rgbClr val="B6B6B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4177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28600" y="169977"/>
            <a:ext cx="8686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1"/>
          </p:nvPr>
        </p:nvSpPr>
        <p:spPr>
          <a:xfrm>
            <a:off x="228600" y="893557"/>
            <a:ext cx="8686800" cy="3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929292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292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20878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>
            <a:spLocks noGrp="1"/>
          </p:cNvSpPr>
          <p:nvPr>
            <p:ph type="title"/>
          </p:nvPr>
        </p:nvSpPr>
        <p:spPr>
          <a:xfrm>
            <a:off x="228600" y="169977"/>
            <a:ext cx="8686800" cy="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094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ransition Slide 2">
  <p:cSld name="Transition Slide 2">
    <p:bg>
      <p:bgPr>
        <a:solidFill>
          <a:schemeClr val="dk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5" descr="Twist-Logo-0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1402" y="5070255"/>
            <a:ext cx="1581196" cy="99671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5"/>
          <p:cNvSpPr txBox="1">
            <a:spLocks noGrp="1"/>
          </p:cNvSpPr>
          <p:nvPr>
            <p:ph type="title"/>
          </p:nvPr>
        </p:nvSpPr>
        <p:spPr>
          <a:xfrm>
            <a:off x="228600" y="1970315"/>
            <a:ext cx="8686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162" name="Google Shape;162;p35"/>
          <p:cNvCxnSpPr/>
          <p:nvPr/>
        </p:nvCxnSpPr>
        <p:spPr>
          <a:xfrm>
            <a:off x="0" y="0"/>
            <a:ext cx="91440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9940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0E50AAE-BA9C-4BA3-BBE8-0BCC00FB12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D85EFD1-CAA6-4842-9BE5-70F7B64C4C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6B3E108-B7BD-4343-B7B6-20F9EF93A9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BDA27DB1-170F-41E9-BE69-B23708231BD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1294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40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40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xmlns="" id="{7E07CBD4-73DF-415B-9323-91BA838B4A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xmlns="" id="{E5F91A24-E3C7-400D-A6F3-D616634E50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xmlns="" id="{A681E01E-A87A-42FA-810A-6426540110C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B13DF5D-1745-45B5-B113-560AA038B3F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7560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xmlns="" id="{9A4DDF7B-CF7A-4212-9ED5-208272A8A2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xmlns="" id="{D18E4172-087D-4B23-9FE5-574C03BF3E5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xmlns="" id="{6D29E2F3-A37B-46FA-B9B1-046DDD05CC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7FCEC62-7E62-487D-BF7A-16FA9F4CAD4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27996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xmlns="" id="{6CBF29DF-2CCA-4332-84A6-379D90DBD20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1666B9D8-1168-4189-9FF2-7A69A1984B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xmlns="" id="{4963F5CF-5905-4A05-A166-D76B5973F3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B6CDEF2-D36E-43F3-8B93-95A563FEA5F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61244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40" y="2057401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4B18015-A087-4A6B-80B3-43F205D471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59E837F-0423-4259-992A-4EAE53593D6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4D6A12F-AC88-49EB-BD21-EF8AF38EC84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1E90A6F-290E-4C4C-897C-A7DE209AEC6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3799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40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40" y="2057401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02F021E-BE51-41C2-B40A-15BBCDC2F4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36109AD-1E99-4FB9-BD7B-8976F8FCB8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EE66521-2251-4AFA-9536-575E4A0EB7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1C56458-DA28-4D61-BF25-5777F82CC87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9957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xmlns="" id="{422A8B2F-86A0-4C9C-A0A3-F1767591EE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12" r:id="rId1"/>
    <p:sldLayoutId id="2147484510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1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8200" y="171451"/>
            <a:ext cx="411480" cy="64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00050" y="1905001"/>
            <a:ext cx="834390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00050" y="254817"/>
            <a:ext cx="788670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00050" y="6561566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969696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4300" y="6561566"/>
            <a:ext cx="3429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600" b="1" kern="0">
                <a:solidFill>
                  <a:srgbClr val="3AA6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600" b="1" kern="0">
              <a:solidFill>
                <a:srgbClr val="3AA6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208344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523" r:id="rId1"/>
    <p:sldLayoutId id="2147484524" r:id="rId2"/>
    <p:sldLayoutId id="2147484525" r:id="rId3"/>
    <p:sldLayoutId id="2147484526" r:id="rId4"/>
    <p:sldLayoutId id="2147484527" r:id="rId5"/>
    <p:sldLayoutId id="2147484528" r:id="rId6"/>
    <p:sldLayoutId id="2147484529" r:id="rId7"/>
    <p:sldLayoutId id="2147484530" r:id="rId8"/>
    <p:sldLayoutId id="2147484531" r:id="rId9"/>
    <p:sldLayoutId id="2147484532" r:id="rId10"/>
    <p:sldLayoutId id="214748453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8200" y="171451"/>
            <a:ext cx="411480" cy="64686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00050" y="1905000"/>
            <a:ext cx="8343900" cy="1039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5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048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elvetica Neue"/>
              <a:buChar char="•"/>
              <a:defRPr sz="1200" b="0" i="0" u="none" strike="noStrike" cap="non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Calibri"/>
              <a:buChar char="»"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00050" y="254817"/>
            <a:ext cx="7886700" cy="48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1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400050" y="6561565"/>
            <a:ext cx="30861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 u="none" strike="noStrike" cap="none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969696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14300" y="6561565"/>
            <a:ext cx="34290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600" b="1" kern="0">
                <a:solidFill>
                  <a:srgbClr val="3AA6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‹#›</a:t>
            </a:fld>
            <a:endParaRPr sz="600" b="1" kern="0">
              <a:solidFill>
                <a:srgbClr val="3AA6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024115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  <p:sldLayoutId id="2147484538" r:id="rId4"/>
    <p:sldLayoutId id="2147484539" r:id="rId5"/>
    <p:sldLayoutId id="2147484540" r:id="rId6"/>
    <p:sldLayoutId id="2147484541" r:id="rId7"/>
    <p:sldLayoutId id="2147484542" r:id="rId8"/>
    <p:sldLayoutId id="2147484543" r:id="rId9"/>
    <p:sldLayoutId id="2147484544" r:id="rId10"/>
    <p:sldLayoutId id="214748454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chart" Target="../charts/chart2.xml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6.png"/><Relationship Id="rId6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Relationship Id="rId7" Type="http://schemas.openxmlformats.org/officeDocument/2006/relationships/image" Target="../media/image47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jpg"/><Relationship Id="rId10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9.emf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0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2.png"/><Relationship Id="rId6" Type="http://schemas.openxmlformats.org/officeDocument/2006/relationships/image" Target="../media/image36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15.jp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Relationship Id="rId6" Type="http://schemas.openxmlformats.org/officeDocument/2006/relationships/image" Target="../media/image34.png"/><Relationship Id="rId7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jp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xmlns="" id="{DCF35C7A-73CE-479F-9E04-ACC23C439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378" y="3629765"/>
            <a:ext cx="6659118" cy="1039775"/>
          </a:xfrm>
        </p:spPr>
        <p:txBody>
          <a:bodyPr/>
          <a:lstStyle/>
          <a:p>
            <a:r>
              <a:rPr lang="en-GB" dirty="0"/>
              <a:t>Presented by:</a:t>
            </a:r>
          </a:p>
          <a:p>
            <a:r>
              <a:rPr lang="en-GB" dirty="0"/>
              <a:t>Prof. </a:t>
            </a:r>
            <a:r>
              <a:rPr lang="en-GB" dirty="0" err="1"/>
              <a:t>Dr.</a:t>
            </a:r>
            <a:r>
              <a:rPr lang="en-GB" dirty="0"/>
              <a:t> Stephan </a:t>
            </a:r>
            <a:r>
              <a:rPr lang="en-GB" dirty="0" err="1"/>
              <a:t>Ossowski</a:t>
            </a:r>
            <a:endParaRPr lang="en-GB" dirty="0"/>
          </a:p>
          <a:p>
            <a:r>
              <a:rPr lang="en-GB" dirty="0"/>
              <a:t>Institute for Medical Genetics and Applied Genomics at the University of Tübingen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F76CD40A-6807-41D6-A681-7FE1BDBD0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2194679"/>
            <a:ext cx="6979158" cy="1288780"/>
          </a:xfrm>
        </p:spPr>
        <p:txBody>
          <a:bodyPr/>
          <a:lstStyle/>
          <a:p>
            <a:r>
              <a:rPr lang="en-US" dirty="0"/>
              <a:t>Detecting known and novel mutations in a host's SARS-CoV-2 population by ultra-deep sequencing with unique molecular barcodes</a:t>
            </a:r>
          </a:p>
        </p:txBody>
      </p:sp>
    </p:spTree>
    <p:extLst>
      <p:ext uri="{BB962C8B-B14F-4D97-AF65-F5344CB8AC3E}">
        <p14:creationId xmlns:p14="http://schemas.microsoft.com/office/powerpoint/2010/main" val="1325075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231033"/>
            <a:ext cx="5256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CT value vs. Viral Copies vs.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-Depth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Diagramm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3909295"/>
              </p:ext>
            </p:extLst>
          </p:nvPr>
        </p:nvGraphicFramePr>
        <p:xfrm>
          <a:off x="179512" y="1252648"/>
          <a:ext cx="9721080" cy="4190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/>
          <p:cNvSpPr txBox="1"/>
          <p:nvPr/>
        </p:nvSpPr>
        <p:spPr>
          <a:xfrm rot="16200000">
            <a:off x="-220171" y="2516427"/>
            <a:ext cx="963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Coverage</a:t>
            </a:r>
            <a:endParaRPr lang="en-US" sz="1400" dirty="0"/>
          </a:p>
        </p:txBody>
      </p:sp>
      <p:sp>
        <p:nvSpPr>
          <p:cNvPr id="3" name="Rectangle 2"/>
          <p:cNvSpPr/>
          <p:nvPr/>
        </p:nvSpPr>
        <p:spPr>
          <a:xfrm rot="2640706">
            <a:off x="8397297" y="2124200"/>
            <a:ext cx="1080120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748464" y="1108631"/>
            <a:ext cx="1080120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2640706">
            <a:off x="4248291" y="2996952"/>
            <a:ext cx="345118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640706">
            <a:off x="4769262" y="2996951"/>
            <a:ext cx="345118" cy="3816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2640706">
            <a:off x="5004399" y="4705671"/>
            <a:ext cx="345118" cy="803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2640706">
            <a:off x="5666690" y="4644142"/>
            <a:ext cx="345118" cy="803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2640706">
            <a:off x="6228535" y="4572134"/>
            <a:ext cx="345118" cy="8032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2640706">
            <a:off x="6837260" y="4550485"/>
            <a:ext cx="345118" cy="957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267744" y="108888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Patient Samples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4248" y="1088886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Synthetic Samples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13513" r="18116" b="28252"/>
          <a:stretch/>
        </p:blipFill>
        <p:spPr bwMode="auto">
          <a:xfrm>
            <a:off x="4788024" y="5129529"/>
            <a:ext cx="4261486" cy="125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7504" y="5517232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Experiments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: Michaela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Pogoda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</a:p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Clinical samples collected &amp; processed by:</a:t>
            </a:r>
          </a:p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Michael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Bitzer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Siri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Göpel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Tina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Ganzenmüller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</a:t>
            </a:r>
          </a:p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Michael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Sonnabend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Angel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Angelov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Silke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Peter, Daniela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Bezdan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Angelika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Iftner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Thomas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Iftner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Rectangle 21"/>
          <p:cNvSpPr/>
          <p:nvPr/>
        </p:nvSpPr>
        <p:spPr>
          <a:xfrm rot="2640706">
            <a:off x="437792" y="3482200"/>
            <a:ext cx="345118" cy="1297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2640706">
            <a:off x="944264" y="3582750"/>
            <a:ext cx="345118" cy="1297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640706">
            <a:off x="1517914" y="3582750"/>
            <a:ext cx="345118" cy="1297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2640706">
            <a:off x="1949878" y="3625622"/>
            <a:ext cx="345118" cy="1505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2640706">
            <a:off x="2415192" y="3588173"/>
            <a:ext cx="345118" cy="1623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2640706">
            <a:off x="3029997" y="3625622"/>
            <a:ext cx="345118" cy="1505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 rot="2640706">
            <a:off x="3608476" y="3625622"/>
            <a:ext cx="345118" cy="1505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2640706">
            <a:off x="4182293" y="3625622"/>
            <a:ext cx="345118" cy="15050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8858518">
            <a:off x="665995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15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 rot="18858518">
            <a:off x="1222170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22.5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 rot="18858518">
            <a:off x="1767834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24.2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 rot="18858518">
            <a:off x="2302290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26.1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18858518">
            <a:off x="2878354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26.3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 rot="18858518">
            <a:off x="3424018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27.8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 rot="18858518">
            <a:off x="3958474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28.4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 rot="18858518">
            <a:off x="4504138" y="3613694"/>
            <a:ext cx="847123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CT 28.8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 rot="18858518">
            <a:off x="5110042" y="4038646"/>
            <a:ext cx="203482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1.000.000 copies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18858518">
            <a:off x="5686106" y="4038646"/>
            <a:ext cx="203482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100.000 copies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 rot="18858518">
            <a:off x="6190162" y="4038646"/>
            <a:ext cx="203482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10.000 copies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 rot="18858518">
            <a:off x="6766226" y="4038646"/>
            <a:ext cx="2034828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1.000 copies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4890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1"/>
            <a:ext cx="4968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Coverage Profiles &amp; Sequencing Yield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08" t="76529" r="50079" b="2646"/>
          <a:stretch/>
        </p:blipFill>
        <p:spPr bwMode="auto">
          <a:xfrm>
            <a:off x="552275" y="4057774"/>
            <a:ext cx="2459205" cy="148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5" t="2562" r="65587" b="76558"/>
          <a:stretch/>
        </p:blipFill>
        <p:spPr bwMode="auto">
          <a:xfrm>
            <a:off x="414226" y="2095623"/>
            <a:ext cx="2857815" cy="152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76539" r="66030" b="2683"/>
          <a:stretch/>
        </p:blipFill>
        <p:spPr bwMode="auto">
          <a:xfrm>
            <a:off x="3122537" y="2089274"/>
            <a:ext cx="5841952" cy="15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24" t="2679" r="16434" b="76730"/>
          <a:stretch/>
        </p:blipFill>
        <p:spPr bwMode="auto">
          <a:xfrm>
            <a:off x="3319038" y="4045074"/>
            <a:ext cx="5586231" cy="14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hteck 23"/>
          <p:cNvSpPr/>
          <p:nvPr/>
        </p:nvSpPr>
        <p:spPr>
          <a:xfrm>
            <a:off x="957541" y="1988840"/>
            <a:ext cx="1894148" cy="32195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Mio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*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hteck 24"/>
          <p:cNvSpPr/>
          <p:nvPr/>
        </p:nvSpPr>
        <p:spPr>
          <a:xfrm>
            <a:off x="6778979" y="1988840"/>
            <a:ext cx="1894148" cy="32195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10.000 </a:t>
            </a:r>
            <a:r>
              <a:rPr lang="de-DE" kern="0" dirty="0">
                <a:solidFill>
                  <a:srgbClr val="FFFFFF"/>
                </a:solidFill>
                <a:latin typeface="Calibri"/>
              </a:rPr>
              <a:t>*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hteck 25"/>
          <p:cNvSpPr/>
          <p:nvPr/>
        </p:nvSpPr>
        <p:spPr>
          <a:xfrm>
            <a:off x="917051" y="3933056"/>
            <a:ext cx="1894148" cy="32195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1.000 </a:t>
            </a:r>
            <a:r>
              <a:rPr lang="de-DE" kern="0" dirty="0">
                <a:solidFill>
                  <a:srgbClr val="FFFFFF"/>
                </a:solidFill>
                <a:latin typeface="Calibri"/>
              </a:rPr>
              <a:t>*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hteck 26"/>
          <p:cNvSpPr/>
          <p:nvPr/>
        </p:nvSpPr>
        <p:spPr>
          <a:xfrm>
            <a:off x="3851921" y="3933056"/>
            <a:ext cx="1967224" cy="33437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 </a:t>
            </a:r>
            <a:r>
              <a:rPr lang="de-DE" kern="0" dirty="0">
                <a:solidFill>
                  <a:srgbClr val="FFFFFF"/>
                </a:solidFill>
                <a:latin typeface="Calibri"/>
              </a:rPr>
              <a:t>*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hteck 27"/>
          <p:cNvSpPr/>
          <p:nvPr/>
        </p:nvSpPr>
        <p:spPr>
          <a:xfrm>
            <a:off x="6706417" y="3933056"/>
            <a:ext cx="1967224" cy="334378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 </a:t>
            </a:r>
            <a:r>
              <a:rPr lang="de-DE" kern="0" dirty="0">
                <a:solidFill>
                  <a:srgbClr val="FFFFFF"/>
                </a:solidFill>
                <a:latin typeface="Calibri"/>
              </a:rPr>
              <a:t>*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hteck 28"/>
          <p:cNvSpPr/>
          <p:nvPr/>
        </p:nvSpPr>
        <p:spPr>
          <a:xfrm>
            <a:off x="3901990" y="1988840"/>
            <a:ext cx="1894148" cy="321957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100.000 </a:t>
            </a:r>
            <a:r>
              <a:rPr lang="de-DE" kern="0" dirty="0">
                <a:solidFill>
                  <a:srgbClr val="FFFFFF"/>
                </a:solidFill>
                <a:latin typeface="Calibri"/>
              </a:rPr>
              <a:t>*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51920" y="5651956"/>
            <a:ext cx="18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Genomic position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 rot="16200000">
            <a:off x="-311406" y="3271846"/>
            <a:ext cx="10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Coverage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88546" y="1331476"/>
            <a:ext cx="441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* Dilution: Synthetic SARS-CoV2 copies per </a:t>
            </a:r>
            <a:r>
              <a:rPr lang="en-US" dirty="0" err="1" smtClean="0">
                <a:latin typeface="Calibri"/>
                <a:cs typeface="Calibri"/>
              </a:rPr>
              <a:t>ul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90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27382" r="65782" b="52309"/>
          <a:stretch/>
        </p:blipFill>
        <p:spPr bwMode="auto">
          <a:xfrm>
            <a:off x="457200" y="1240626"/>
            <a:ext cx="2725223" cy="143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73" t="27290" r="78" b="52043"/>
          <a:stretch/>
        </p:blipFill>
        <p:spPr bwMode="auto">
          <a:xfrm>
            <a:off x="3053314" y="1234276"/>
            <a:ext cx="2814830" cy="145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hteck 32"/>
          <p:cNvSpPr/>
          <p:nvPr/>
        </p:nvSpPr>
        <p:spPr>
          <a:xfrm>
            <a:off x="3779912" y="1178168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22,5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hteck 36"/>
          <p:cNvSpPr/>
          <p:nvPr/>
        </p:nvSpPr>
        <p:spPr>
          <a:xfrm>
            <a:off x="951450" y="1178168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15,0</a:t>
            </a:r>
          </a:p>
        </p:txBody>
      </p:sp>
      <p:pic>
        <p:nvPicPr>
          <p:cNvPr id="28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5" t="51999" r="65417" b="27296"/>
          <a:stretch/>
        </p:blipFill>
        <p:spPr bwMode="auto">
          <a:xfrm>
            <a:off x="5939408" y="1246976"/>
            <a:ext cx="2881064" cy="145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hteck 33"/>
          <p:cNvSpPr/>
          <p:nvPr/>
        </p:nvSpPr>
        <p:spPr>
          <a:xfrm>
            <a:off x="6559199" y="1178168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24,2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1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46" t="51855" r="16095" b="27430"/>
          <a:stretch/>
        </p:blipFill>
        <p:spPr bwMode="auto">
          <a:xfrm>
            <a:off x="565150" y="2904326"/>
            <a:ext cx="2617064" cy="14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hteck 34"/>
          <p:cNvSpPr/>
          <p:nvPr/>
        </p:nvSpPr>
        <p:spPr>
          <a:xfrm>
            <a:off x="958939" y="2834352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26,02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20" t="51938" b="27354"/>
          <a:stretch/>
        </p:blipFill>
        <p:spPr bwMode="auto">
          <a:xfrm>
            <a:off x="3081466" y="2942426"/>
            <a:ext cx="2786678" cy="14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hteck 41"/>
          <p:cNvSpPr/>
          <p:nvPr/>
        </p:nvSpPr>
        <p:spPr>
          <a:xfrm>
            <a:off x="3768072" y="2834352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27,8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5" name="Picture 2" descr="W:\projects\research\20018I_0503_CoV-2-Twist\20018I_0503_CoV-2-Twist_coverag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51985" r="49099" b="27360"/>
          <a:stretch/>
        </p:blipFill>
        <p:spPr bwMode="auto">
          <a:xfrm>
            <a:off x="6228184" y="2974176"/>
            <a:ext cx="2580459" cy="145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hteck 44"/>
          <p:cNvSpPr/>
          <p:nvPr/>
        </p:nvSpPr>
        <p:spPr>
          <a:xfrm>
            <a:off x="6571931" y="2834352"/>
            <a:ext cx="1829225" cy="310922"/>
          </a:xfrm>
          <a:prstGeom prst="rect">
            <a:avLst/>
          </a:prstGeom>
          <a:solidFill>
            <a:srgbClr val="46537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CT 28,4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1"/>
            <a:ext cx="4968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Coverage Profiles for Clinical Samples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45242" y="4427820"/>
            <a:ext cx="183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Genomic position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-239398" y="2398458"/>
            <a:ext cx="10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Coverage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5536" y="5084371"/>
            <a:ext cx="7704856" cy="1535058"/>
            <a:chOff x="395536" y="5084371"/>
            <a:chExt cx="7704856" cy="1535058"/>
          </a:xfrm>
        </p:grpSpPr>
        <p:grpSp>
          <p:nvGrpSpPr>
            <p:cNvPr id="2" name="Group 1"/>
            <p:cNvGrpSpPr/>
            <p:nvPr/>
          </p:nvGrpSpPr>
          <p:grpSpPr>
            <a:xfrm>
              <a:off x="395536" y="5084371"/>
              <a:ext cx="2811806" cy="1535058"/>
              <a:chOff x="395536" y="5084371"/>
              <a:chExt cx="2811806" cy="1535058"/>
            </a:xfrm>
          </p:grpSpPr>
          <p:pic>
            <p:nvPicPr>
              <p:cNvPr id="23" name="Picture 2" descr="W:\projects\research\20018I_0503_CoV-2-Twist\20018I_0503_CoV-2-Twist_coverage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817" t="27273" r="49252" b="51970"/>
              <a:stretch/>
            </p:blipFill>
            <p:spPr bwMode="auto">
              <a:xfrm>
                <a:off x="395536" y="5157192"/>
                <a:ext cx="2811806" cy="14622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Rechteck 47"/>
              <p:cNvSpPr/>
              <p:nvPr/>
            </p:nvSpPr>
            <p:spPr>
              <a:xfrm>
                <a:off x="1082142" y="5084371"/>
                <a:ext cx="1829225" cy="310922"/>
              </a:xfrm>
              <a:prstGeom prst="rect">
                <a:avLst/>
              </a:prstGeom>
              <a:solidFill>
                <a:srgbClr val="46537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CT &gt;30</a:t>
                </a: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3" name="TextBox 2"/>
            <p:cNvSpPr txBox="1"/>
            <p:nvPr/>
          </p:nvSpPr>
          <p:spPr>
            <a:xfrm>
              <a:off x="3635896" y="5157192"/>
              <a:ext cx="44644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We do not get continuous coverage for samples with Ct &gt; 28</a:t>
              </a:r>
            </a:p>
            <a:p>
              <a:pPr marL="285750" indent="-285750">
                <a:buFont typeface="Arial"/>
                <a:buChar char="•"/>
              </a:pPr>
              <a:endParaRPr lang="en-US" dirty="0" smtClean="0">
                <a:latin typeface="Calibri"/>
                <a:cs typeface="Calibri"/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dirty="0" smtClean="0">
                  <a:latin typeface="Calibri"/>
                  <a:cs typeface="Calibri"/>
                </a:rPr>
                <a:t>We get hardly any reads with Ct &gt; 30</a:t>
              </a:r>
              <a:endParaRPr lang="en-US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692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1"/>
            <a:ext cx="49685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Coverage ARTIC vs. Twist</a:t>
            </a:r>
          </a:p>
        </p:txBody>
      </p:sp>
      <p:pic>
        <p:nvPicPr>
          <p:cNvPr id="2" name="Picture 1" descr="coverage_plots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81" y="1019552"/>
            <a:ext cx="8325075" cy="5577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96E6C63-BA0A-F642-B9CA-0A92CB60BB9F}"/>
              </a:ext>
            </a:extLst>
          </p:cNvPr>
          <p:cNvSpPr txBox="1"/>
          <p:nvPr/>
        </p:nvSpPr>
        <p:spPr>
          <a:xfrm>
            <a:off x="867600" y="1046046"/>
            <a:ext cx="7758000" cy="222714"/>
          </a:xfrm>
          <a:prstGeom prst="rect">
            <a:avLst/>
          </a:prstGeom>
          <a:solidFill>
            <a:schemeClr val="accent2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ILMN Artic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A4B1C1-340A-0547-9D6B-4AE63E0AB28D}"/>
              </a:ext>
            </a:extLst>
          </p:cNvPr>
          <p:cNvSpPr txBox="1"/>
          <p:nvPr/>
        </p:nvSpPr>
        <p:spPr>
          <a:xfrm>
            <a:off x="867600" y="1916832"/>
            <a:ext cx="7758000" cy="223200"/>
          </a:xfrm>
          <a:prstGeom prst="rect">
            <a:avLst/>
          </a:prstGeom>
          <a:solidFill>
            <a:schemeClr val="accent2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ONT Artic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5BD59F6-CF62-6846-A384-8BD56B99A3FB}"/>
              </a:ext>
            </a:extLst>
          </p:cNvPr>
          <p:cNvSpPr txBox="1"/>
          <p:nvPr/>
        </p:nvSpPr>
        <p:spPr>
          <a:xfrm>
            <a:off x="867600" y="2852936"/>
            <a:ext cx="7758000" cy="222714"/>
          </a:xfrm>
          <a:prstGeom prst="rect">
            <a:avLst/>
          </a:prstGeom>
          <a:solidFill>
            <a:srgbClr val="00B050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Twist    CT 16.4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114ED39-478A-4B4A-A3EF-5145728CE1AB}"/>
              </a:ext>
            </a:extLst>
          </p:cNvPr>
          <p:cNvSpPr txBox="1"/>
          <p:nvPr/>
        </p:nvSpPr>
        <p:spPr>
          <a:xfrm>
            <a:off x="867600" y="3717032"/>
            <a:ext cx="7758000" cy="223200"/>
          </a:xfrm>
          <a:prstGeom prst="rect">
            <a:avLst/>
          </a:prstGeom>
          <a:solidFill>
            <a:srgbClr val="00B050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Twist    CT 19.3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6CCBAE6-EA5E-374D-BF05-C0739585AA65}"/>
              </a:ext>
            </a:extLst>
          </p:cNvPr>
          <p:cNvSpPr txBox="1"/>
          <p:nvPr/>
        </p:nvSpPr>
        <p:spPr>
          <a:xfrm>
            <a:off x="867600" y="4653136"/>
            <a:ext cx="7758000" cy="222714"/>
          </a:xfrm>
          <a:prstGeom prst="rect">
            <a:avLst/>
          </a:prstGeom>
          <a:solidFill>
            <a:srgbClr val="00B050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Twist    CT 21.9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D73DF18-94AF-434E-A5CA-F48D10E7FD7D}"/>
              </a:ext>
            </a:extLst>
          </p:cNvPr>
          <p:cNvSpPr txBox="1"/>
          <p:nvPr/>
        </p:nvSpPr>
        <p:spPr>
          <a:xfrm>
            <a:off x="867600" y="5517232"/>
            <a:ext cx="7758000" cy="223200"/>
          </a:xfrm>
          <a:prstGeom prst="rect">
            <a:avLst/>
          </a:prstGeom>
          <a:solidFill>
            <a:srgbClr val="00B050"/>
          </a:solidFill>
        </p:spPr>
        <p:txBody>
          <a:bodyPr wrap="square" tIns="3600" bIns="3600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Twist    CT 24.7</a:t>
            </a:r>
          </a:p>
        </p:txBody>
      </p:sp>
    </p:spTree>
    <p:extLst>
      <p:ext uri="{BB962C8B-B14F-4D97-AF65-F5344CB8AC3E}">
        <p14:creationId xmlns:p14="http://schemas.microsoft.com/office/powerpoint/2010/main" val="1396166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Abgerundetes Rechteck 14"/>
          <p:cNvSpPr/>
          <p:nvPr/>
        </p:nvSpPr>
        <p:spPr>
          <a:xfrm>
            <a:off x="5940152" y="2924944"/>
            <a:ext cx="2808312" cy="3456384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Post-processing</a:t>
            </a:r>
          </a:p>
        </p:txBody>
      </p:sp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/>
                <a:cs typeface="Calibri"/>
              </a:rPr>
              <a:t>Generating Consensus Genome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bgerundetes Rechteck 14"/>
          <p:cNvSpPr/>
          <p:nvPr/>
        </p:nvSpPr>
        <p:spPr>
          <a:xfrm>
            <a:off x="1547664" y="1052736"/>
            <a:ext cx="388843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Remove Human Reads: KRAKEN2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Pfeil nach unten 37"/>
          <p:cNvSpPr/>
          <p:nvPr/>
        </p:nvSpPr>
        <p:spPr>
          <a:xfrm>
            <a:off x="1056707" y="5481016"/>
            <a:ext cx="238125" cy="150813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25" name="Abgerundetes Rechteck 14"/>
          <p:cNvSpPr/>
          <p:nvPr/>
        </p:nvSpPr>
        <p:spPr>
          <a:xfrm>
            <a:off x="1547664" y="1916832"/>
            <a:ext cx="388843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Alignment to Reference: bwa mem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6" name="Abgerundetes Rechteck 14"/>
          <p:cNvSpPr/>
          <p:nvPr/>
        </p:nvSpPr>
        <p:spPr>
          <a:xfrm>
            <a:off x="1547664" y="2852936"/>
            <a:ext cx="388843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Variant Calling: iVar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20" name="Picture 3" descr="C:\Users\ahossos1\AppData\Local\Microsoft\Windows\Temporary Internet Files\Content.IE5\ISDY6D50\database-309919_960_720[1]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085184"/>
            <a:ext cx="11366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Gerade Verbindung mit Pfeil 34"/>
          <p:cNvCxnSpPr>
            <a:cxnSpLocks noChangeShapeType="1"/>
            <a:stCxn id="32" idx="1"/>
          </p:cNvCxnSpPr>
          <p:nvPr/>
        </p:nvCxnSpPr>
        <p:spPr bwMode="auto">
          <a:xfrm flipH="1">
            <a:off x="1259632" y="5049180"/>
            <a:ext cx="1368152" cy="252028"/>
          </a:xfrm>
          <a:prstGeom prst="straightConnector1">
            <a:avLst/>
          </a:prstGeom>
          <a:noFill/>
          <a:ln w="15875">
            <a:solidFill>
              <a:schemeClr val="bg2">
                <a:lumMod val="75000"/>
              </a:schemeClr>
            </a:solidFill>
            <a:prstDash val="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/>
          <p:nvPr/>
        </p:nvSpPr>
        <p:spPr>
          <a:xfrm>
            <a:off x="863433" y="6011997"/>
            <a:ext cx="82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GISAID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2" name="Abgerundetes Rechteck 14"/>
          <p:cNvSpPr/>
          <p:nvPr/>
        </p:nvSpPr>
        <p:spPr>
          <a:xfrm>
            <a:off x="2627784" y="4797152"/>
            <a:ext cx="1728192" cy="504056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Viral Genome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42" name="Pfeil nach unten 39"/>
          <p:cNvSpPr/>
          <p:nvPr/>
        </p:nvSpPr>
        <p:spPr>
          <a:xfrm>
            <a:off x="3275856" y="3429000"/>
            <a:ext cx="360040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33" name="Abgerundetes Rechteck 14"/>
          <p:cNvSpPr/>
          <p:nvPr/>
        </p:nvSpPr>
        <p:spPr>
          <a:xfrm>
            <a:off x="1547664" y="3861048"/>
            <a:ext cx="388843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Consensus Generation: </a:t>
            </a: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iVar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36" name="Pfeil nach unten 39"/>
          <p:cNvSpPr/>
          <p:nvPr/>
        </p:nvSpPr>
        <p:spPr>
          <a:xfrm>
            <a:off x="3275856" y="2492896"/>
            <a:ext cx="360040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38" name="Pfeil nach unten 39"/>
          <p:cNvSpPr/>
          <p:nvPr/>
        </p:nvSpPr>
        <p:spPr>
          <a:xfrm>
            <a:off x="3275856" y="1556792"/>
            <a:ext cx="360040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4" name="Pfeil nach unten 39"/>
          <p:cNvSpPr/>
          <p:nvPr/>
        </p:nvSpPr>
        <p:spPr>
          <a:xfrm>
            <a:off x="3275856" y="4437112"/>
            <a:ext cx="360040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5" name="Pfeil nach unten 39"/>
          <p:cNvSpPr/>
          <p:nvPr/>
        </p:nvSpPr>
        <p:spPr>
          <a:xfrm rot="16200000">
            <a:off x="4932040" y="4437112"/>
            <a:ext cx="360040" cy="1224136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6" name="Abgerundetes Rechteck 14"/>
          <p:cNvSpPr/>
          <p:nvPr/>
        </p:nvSpPr>
        <p:spPr>
          <a:xfrm>
            <a:off x="6228184" y="3501008"/>
            <a:ext cx="2160240" cy="79208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Clade Assignment: Pangolin</a:t>
            </a:r>
          </a:p>
        </p:txBody>
      </p:sp>
      <p:sp>
        <p:nvSpPr>
          <p:cNvPr id="47" name="Abgerundetes Rechteck 14"/>
          <p:cNvSpPr/>
          <p:nvPr/>
        </p:nvSpPr>
        <p:spPr>
          <a:xfrm>
            <a:off x="6228184" y="4437112"/>
            <a:ext cx="2160240" cy="79208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Phylogeny: NextStrain</a:t>
            </a:r>
          </a:p>
        </p:txBody>
      </p:sp>
      <p:sp>
        <p:nvSpPr>
          <p:cNvPr id="48" name="Abgerundetes Rechteck 14"/>
          <p:cNvSpPr/>
          <p:nvPr/>
        </p:nvSpPr>
        <p:spPr>
          <a:xfrm>
            <a:off x="6228184" y="5373216"/>
            <a:ext cx="2160240" cy="79208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Amino-Acid Anno: NextClade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93124" y="6453336"/>
            <a:ext cx="478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Caspar Gross,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Ersoy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Kocak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, Leon 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Schütz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Jakob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Admard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261" y="6453336"/>
            <a:ext cx="3768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595959"/>
                </a:solidFill>
                <a:latin typeface="Calibri"/>
                <a:cs typeface="Calibri"/>
              </a:rPr>
              <a:t>umiVar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: https://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github.com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imgag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umiVar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4293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Clades of Samples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from Tübingen</a:t>
            </a:r>
          </a:p>
        </p:txBody>
      </p:sp>
      <p:pic>
        <p:nvPicPr>
          <p:cNvPr id="9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8690564" y="6525345"/>
            <a:ext cx="417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xxx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4" name="Picture 3" descr="tree_time_clade_label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2" y="1124744"/>
            <a:ext cx="8621816" cy="5492503"/>
          </a:xfrm>
          <a:prstGeom prst="rect">
            <a:avLst/>
          </a:prstGeom>
        </p:spPr>
      </p:pic>
      <p:pic>
        <p:nvPicPr>
          <p:cNvPr id="5" name="Picture 4" descr="tree_time_clade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1" b="89070"/>
          <a:stretch/>
        </p:blipFill>
        <p:spPr>
          <a:xfrm>
            <a:off x="30262" y="980728"/>
            <a:ext cx="194945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2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South African B1.351 in Tübingen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21-02-03 at 13.15.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80728"/>
            <a:ext cx="5179657" cy="486916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" name="Picture 1" descr="tree_501YV2_region_highligh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16832"/>
            <a:ext cx="7192740" cy="4752528"/>
          </a:xfrm>
          <a:prstGeom prst="rect">
            <a:avLst/>
          </a:prstGeom>
          <a:ln>
            <a:solidFill>
              <a:srgbClr val="0D0D0D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6064909" y="6453336"/>
            <a:ext cx="2971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Tina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Ganzenm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üller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, Virology, UKT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264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0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Brainstorming: Liquid Biopsy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767444" y="4724400"/>
            <a:ext cx="485775" cy="120651"/>
          </a:xfrm>
          <a:prstGeom prst="rect">
            <a:avLst/>
          </a:prstGeom>
          <a:solidFill>
            <a:srgbClr val="455191"/>
          </a:solidFill>
          <a:ln>
            <a:solidFill>
              <a:srgbClr val="455191"/>
            </a:solidFill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96104" y="4784725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86469" y="4421188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6794" y="5208588"/>
            <a:ext cx="484187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6754" y="5027613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707369" y="5148263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66069" y="4905375"/>
            <a:ext cx="484187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40619" y="4057649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647044" y="4421188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10331" y="4117975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16754" y="4238625"/>
            <a:ext cx="484188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80292" y="4421188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13544" y="4421188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223179" y="4664075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616754" y="4602164"/>
            <a:ext cx="484188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010331" y="4965701"/>
            <a:ext cx="485775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43581" y="4965701"/>
            <a:ext cx="485775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100693" y="4664075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80292" y="5268914"/>
            <a:ext cx="485775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253218" y="5330825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889929" y="4724400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cxnSp>
        <p:nvCxnSpPr>
          <p:cNvPr id="29" name="Straight Arrow Connector 29"/>
          <p:cNvCxnSpPr>
            <a:cxnSpLocks noChangeShapeType="1"/>
          </p:cNvCxnSpPr>
          <p:nvPr/>
        </p:nvCxnSpPr>
        <p:spPr bwMode="auto">
          <a:xfrm>
            <a:off x="6616754" y="5634039"/>
            <a:ext cx="0" cy="484187"/>
          </a:xfrm>
          <a:prstGeom prst="straightConnector1">
            <a:avLst/>
          </a:prstGeom>
          <a:noFill/>
          <a:ln w="25400">
            <a:solidFill>
              <a:srgbClr val="000824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076056" y="6308725"/>
            <a:ext cx="305767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Identify true somatic mutation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19675" y="4481514"/>
            <a:ext cx="2664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Tiny fraction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of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circulating tumor DNA detected as biomarker of cancer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5" name="Picture 6" descr="Leary_STM_2014-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62"/>
          <a:stretch/>
        </p:blipFill>
        <p:spPr bwMode="auto">
          <a:xfrm>
            <a:off x="1763688" y="855787"/>
            <a:ext cx="5527480" cy="286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092280" y="220486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Calibri"/>
                <a:cs typeface="Calibri"/>
              </a:rPr>
              <a:t>Circulating cell-free DNA</a:t>
            </a:r>
            <a:endParaRPr lang="en-US" dirty="0">
              <a:solidFill>
                <a:srgbClr val="404040"/>
              </a:solidFill>
              <a:latin typeface="Calibri"/>
              <a:cs typeface="Calibri"/>
            </a:endParaRPr>
          </a:p>
        </p:txBody>
      </p:sp>
      <p:cxnSp>
        <p:nvCxnSpPr>
          <p:cNvPr id="36" name="Straight Arrow Connector 35"/>
          <p:cNvCxnSpPr>
            <a:stCxn id="31" idx="3"/>
            <a:endCxn id="6" idx="1"/>
          </p:cNvCxnSpPr>
          <p:nvPr/>
        </p:nvCxnSpPr>
        <p:spPr>
          <a:xfrm flipV="1">
            <a:off x="4283968" y="4784726"/>
            <a:ext cx="1483476" cy="158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Ultradeep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-Sequencing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5767444" y="4724400"/>
            <a:ext cx="485775" cy="120651"/>
          </a:xfrm>
          <a:prstGeom prst="rect">
            <a:avLst/>
          </a:prstGeom>
          <a:solidFill>
            <a:srgbClr val="455191"/>
          </a:solidFill>
          <a:ln>
            <a:solidFill>
              <a:srgbClr val="455191"/>
            </a:solidFill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96104" y="4784725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586469" y="4421188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646794" y="5208588"/>
            <a:ext cx="484187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6754" y="5027613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707369" y="5148263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7466069" y="4905375"/>
            <a:ext cx="484187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40619" y="4057649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647044" y="4421188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010331" y="4117975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6616754" y="4238625"/>
            <a:ext cx="484188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980292" y="4421188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13544" y="4421188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223179" y="4664075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6616754" y="4602164"/>
            <a:ext cx="484188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010331" y="4965701"/>
            <a:ext cx="485775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343581" y="4965701"/>
            <a:ext cx="485775" cy="122239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100693" y="4664075"/>
            <a:ext cx="485775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80292" y="5268914"/>
            <a:ext cx="485775" cy="122237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253218" y="5330825"/>
            <a:ext cx="484187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889929" y="4724400"/>
            <a:ext cx="484188" cy="120651"/>
          </a:xfrm>
          <a:prstGeom prst="rect">
            <a:avLst/>
          </a:prstGeom>
          <a:solidFill>
            <a:schemeClr val="accent4">
              <a:lumMod val="1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600" b="1" dirty="0">
              <a:solidFill>
                <a:schemeClr val="bg1"/>
              </a:solidFill>
              <a:latin typeface="Century Gothic" pitchFamily="-111" charset="0"/>
            </a:endParaRPr>
          </a:p>
        </p:txBody>
      </p:sp>
      <p:cxnSp>
        <p:nvCxnSpPr>
          <p:cNvPr id="29" name="Straight Arrow Connector 29"/>
          <p:cNvCxnSpPr>
            <a:cxnSpLocks noChangeShapeType="1"/>
          </p:cNvCxnSpPr>
          <p:nvPr/>
        </p:nvCxnSpPr>
        <p:spPr bwMode="auto">
          <a:xfrm>
            <a:off x="6616754" y="5634039"/>
            <a:ext cx="0" cy="484187"/>
          </a:xfrm>
          <a:prstGeom prst="straightConnector1">
            <a:avLst/>
          </a:prstGeom>
          <a:noFill/>
          <a:ln w="25400">
            <a:solidFill>
              <a:srgbClr val="000824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4497442" y="6308725"/>
            <a:ext cx="442880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Ultra-Deep Sequencing: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1,000,000x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Coverage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75656" y="4521894"/>
            <a:ext cx="32323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Tiny fraction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of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the SARS-CoV-2 viruses in a sample carry a novel mutation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70" y="980728"/>
            <a:ext cx="27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Virus population in the host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3" name="Picture 6" descr="Leary_STM_2014-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5" t="40579" r="37062"/>
          <a:stretch/>
        </p:blipFill>
        <p:spPr bwMode="auto">
          <a:xfrm>
            <a:off x="5508105" y="2060849"/>
            <a:ext cx="1728991" cy="165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5425" y="1700808"/>
            <a:ext cx="7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cDNA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906" y="2134598"/>
            <a:ext cx="222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RNA extraction &amp;</a:t>
            </a:r>
          </a:p>
          <a:p>
            <a:r>
              <a:rPr lang="en-US" dirty="0" smtClean="0">
                <a:latin typeface="Calibri"/>
                <a:cs typeface="Calibri"/>
              </a:rPr>
              <a:t>Reverse Transcription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5" name="Picture 4" descr="corona-5023008_960_720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" y="1484784"/>
            <a:ext cx="2845195" cy="1944216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31" idx="3"/>
            <a:endCxn id="6" idx="1"/>
          </p:cNvCxnSpPr>
          <p:nvPr/>
        </p:nvCxnSpPr>
        <p:spPr>
          <a:xfrm flipV="1">
            <a:off x="4707965" y="4784726"/>
            <a:ext cx="1059479" cy="1988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1" b="25903"/>
          <a:stretch/>
        </p:blipFill>
        <p:spPr bwMode="auto">
          <a:xfrm>
            <a:off x="3778912" y="3356992"/>
            <a:ext cx="518557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Ultradeep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-Sequencing with UMIs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566738" y="4797154"/>
            <a:ext cx="1997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Unique Molecular </a:t>
            </a:r>
          </a:p>
          <a:p>
            <a:pPr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Barcodes (UMI)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70" y="980728"/>
            <a:ext cx="27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Virus population in the host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33" name="Picture 6" descr="Leary_STM_2014-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5" t="40579" r="39984"/>
          <a:stretch/>
        </p:blipFill>
        <p:spPr bwMode="auto">
          <a:xfrm>
            <a:off x="5508106" y="2060849"/>
            <a:ext cx="1480455" cy="165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85425" y="1700808"/>
            <a:ext cx="7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cDNA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7906" y="2134598"/>
            <a:ext cx="2222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RNA extraction &amp;</a:t>
            </a:r>
          </a:p>
          <a:p>
            <a:r>
              <a:rPr lang="en-US" dirty="0" smtClean="0">
                <a:latin typeface="Calibri"/>
                <a:cs typeface="Calibri"/>
              </a:rPr>
              <a:t>Reverse Transcription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14" name="Picture 13" descr="corona-5023008_960_720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0" y="1484784"/>
            <a:ext cx="284519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8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2">
            <a:extLst>
              <a:ext uri="{FF2B5EF4-FFF2-40B4-BE49-F238E27FC236}">
                <a16:creationId xmlns:a16="http://schemas.microsoft.com/office/drawing/2014/main" xmlns="" id="{A340FA4B-F3B8-40DD-9F07-5C4051D88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954" y="1040448"/>
            <a:ext cx="4324110" cy="5700920"/>
          </a:xfrm>
          <a:prstGeom prst="rect">
            <a:avLst/>
          </a:prstGeom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912" y="260648"/>
            <a:ext cx="4896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/>
                <a:cs typeface="Calibri"/>
              </a:rPr>
              <a:t>-   Viral Genome Sequencing Group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47" name="Grafik 6">
            <a:extLst>
              <a:ext uri="{FF2B5EF4-FFF2-40B4-BE49-F238E27FC236}">
                <a16:creationId xmlns:a16="http://schemas.microsoft.com/office/drawing/2014/main" xmlns="" id="{F6BB3629-4C68-43BB-9E0F-94CDF68374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715258"/>
            <a:ext cx="945029" cy="42955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Grafik 8">
            <a:extLst>
              <a:ext uri="{FF2B5EF4-FFF2-40B4-BE49-F238E27FC236}">
                <a16:creationId xmlns:a16="http://schemas.microsoft.com/office/drawing/2014/main" xmlns="" id="{08F25FA1-072C-42FF-8D02-99F2216FA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5949280"/>
            <a:ext cx="1028603" cy="456710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Grafik 10">
            <a:extLst>
              <a:ext uri="{FF2B5EF4-FFF2-40B4-BE49-F238E27FC236}">
                <a16:creationId xmlns:a16="http://schemas.microsoft.com/office/drawing/2014/main" xmlns="" id="{0A31AC87-A295-4EB9-AA4C-2FAF5B85DA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" y="3212976"/>
            <a:ext cx="1576892" cy="490725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Grafik 12">
            <a:extLst>
              <a:ext uri="{FF2B5EF4-FFF2-40B4-BE49-F238E27FC236}">
                <a16:creationId xmlns:a16="http://schemas.microsoft.com/office/drawing/2014/main" xmlns="" id="{AAC5D1C8-85DE-45DA-8B09-E2EEA9E242B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51920" y="5085184"/>
            <a:ext cx="942389" cy="54226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xmlns="" id="{72F8DA07-7368-4783-9258-1A5ED93616A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501270"/>
            <a:ext cx="1210393" cy="511906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Grafik 16">
            <a:extLst>
              <a:ext uri="{FF2B5EF4-FFF2-40B4-BE49-F238E27FC236}">
                <a16:creationId xmlns:a16="http://schemas.microsoft.com/office/drawing/2014/main" xmlns="" id="{F0ACEDC7-645F-4271-AA79-D1247F1E8AD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16" y="2090863"/>
            <a:ext cx="1566648" cy="47404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Grafik 18">
            <a:extLst>
              <a:ext uri="{FF2B5EF4-FFF2-40B4-BE49-F238E27FC236}">
                <a16:creationId xmlns:a16="http://schemas.microsoft.com/office/drawing/2014/main" xmlns="" id="{73BD6BA7-1D11-4336-83B8-54966FCE551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6540" y="3997760"/>
            <a:ext cx="1913834" cy="394025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Grafik 22">
            <a:extLst>
              <a:ext uri="{FF2B5EF4-FFF2-40B4-BE49-F238E27FC236}">
                <a16:creationId xmlns:a16="http://schemas.microsoft.com/office/drawing/2014/main" xmlns="" id="{48E4A62A-51AB-48CB-A38F-36EA09B97B4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60848"/>
            <a:ext cx="1028603" cy="396039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Grafik 24">
            <a:extLst>
              <a:ext uri="{FF2B5EF4-FFF2-40B4-BE49-F238E27FC236}">
                <a16:creationId xmlns:a16="http://schemas.microsoft.com/office/drawing/2014/main" xmlns="" id="{582BA0F1-5CDF-434B-813C-1F824EEED71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95" t="22795" r="11744" b="26177"/>
          <a:stretch/>
        </p:blipFill>
        <p:spPr>
          <a:xfrm>
            <a:off x="2575753" y="3179135"/>
            <a:ext cx="2056214" cy="319425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Textfeld 7">
            <a:extLst>
              <a:ext uri="{FF2B5EF4-FFF2-40B4-BE49-F238E27FC236}">
                <a16:creationId xmlns:a16="http://schemas.microsoft.com/office/drawing/2014/main" xmlns="" id="{676B63FE-EB49-41D3-AB0A-97721BA55320}"/>
              </a:ext>
            </a:extLst>
          </p:cNvPr>
          <p:cNvSpPr txBox="1"/>
          <p:nvPr/>
        </p:nvSpPr>
        <p:spPr>
          <a:xfrm>
            <a:off x="5436096" y="1484784"/>
            <a:ext cx="3600400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 smtClean="0">
                <a:latin typeface="Calibri"/>
                <a:cs typeface="Calibri"/>
              </a:rPr>
              <a:t>Decentralized / </a:t>
            </a:r>
            <a:r>
              <a:rPr lang="en-US" sz="1600" u="sng" dirty="0" smtClean="0">
                <a:latin typeface="Calibri"/>
                <a:cs typeface="Calibri"/>
              </a:rPr>
              <a:t>federated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libri"/>
                <a:cs typeface="Calibri"/>
              </a:rPr>
              <a:t>Since March 2020</a:t>
            </a:r>
            <a:endParaRPr lang="en-US" sz="1600" dirty="0" smtClean="0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/>
                <a:cs typeface="Calibri"/>
              </a:rPr>
              <a:t>Heterogeneous </a:t>
            </a:r>
            <a:r>
              <a:rPr lang="en-US" sz="1600" dirty="0" smtClean="0">
                <a:latin typeface="Calibri"/>
                <a:cs typeface="Calibri"/>
              </a:rPr>
              <a:t>sequencing landscape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/>
                <a:cs typeface="Calibri"/>
              </a:rPr>
              <a:t>Various established protocols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/>
                <a:cs typeface="Calibri"/>
              </a:rPr>
              <a:t>Exchange of protocols, best practices, QC materials and tools</a:t>
            </a:r>
            <a:br>
              <a:rPr lang="en-US" sz="1600" dirty="0" smtClean="0">
                <a:latin typeface="Calibri"/>
                <a:cs typeface="Calibri"/>
              </a:rPr>
            </a:br>
            <a:endParaRPr lang="en-US" sz="1600" dirty="0" smtClean="0">
              <a:latin typeface="Calibri"/>
              <a:cs typeface="Calibri"/>
            </a:endParaRPr>
          </a:p>
          <a:p>
            <a:r>
              <a:rPr lang="en-US" sz="1600" u="sng" dirty="0" smtClean="0">
                <a:latin typeface="Calibri"/>
                <a:cs typeface="Calibri"/>
              </a:rPr>
              <a:t>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/>
                <a:cs typeface="Calibri"/>
              </a:rPr>
              <a:t>Fast data sharing with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libri"/>
                <a:cs typeface="Calibri"/>
              </a:rPr>
              <a:t>Genomes and metadata submission: GISAID &amp; RKI DESH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Calibri"/>
              <a:cs typeface="Calibri"/>
            </a:endParaRPr>
          </a:p>
          <a:p>
            <a:endParaRPr lang="en-US" sz="1600" dirty="0" smtClean="0">
              <a:latin typeface="Calibri"/>
              <a:cs typeface="Calibri"/>
            </a:endParaRPr>
          </a:p>
          <a:p>
            <a:r>
              <a:rPr lang="en-US" sz="1600" u="sng" dirty="0" smtClean="0">
                <a:latin typeface="Calibri"/>
                <a:cs typeface="Calibri"/>
              </a:rPr>
              <a:t>Funding</a:t>
            </a:r>
            <a:r>
              <a:rPr lang="en-US" sz="1600" dirty="0" smtClean="0">
                <a:latin typeface="Calibri"/>
                <a:cs typeface="Calibri"/>
              </a:rPr>
              <a:t> sources: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libri"/>
                <a:cs typeface="Calibri"/>
              </a:rPr>
              <a:t>DFG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libri"/>
                <a:cs typeface="Calibri"/>
              </a:rPr>
              <a:t>NUM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libri"/>
                <a:cs typeface="Calibri"/>
              </a:rPr>
              <a:t>Illumina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Calibri"/>
                <a:cs typeface="Calibri"/>
              </a:rPr>
              <a:t>Central government &amp; states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3" name="Picture 2" descr="Kiel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268760"/>
            <a:ext cx="864096" cy="482759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TextBox 18"/>
          <p:cNvSpPr txBox="1"/>
          <p:nvPr/>
        </p:nvSpPr>
        <p:spPr>
          <a:xfrm>
            <a:off x="6084168" y="6453336"/>
            <a:ext cx="28920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Lead: Alexander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Dilthey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(Düsseldorf)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0" name="Picture 19" descr="DeCOI_Logo_2020-12-31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8" y="188640"/>
            <a:ext cx="3098584" cy="79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7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More Duplicates = Better Correction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barcode_coverage_a03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7"/>
          <a:stretch/>
        </p:blipFill>
        <p:spPr>
          <a:xfrm>
            <a:off x="3779912" y="1549553"/>
            <a:ext cx="5184576" cy="497579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23528" y="1052736"/>
            <a:ext cx="2808312" cy="4392488"/>
            <a:chOff x="6084168" y="980728"/>
            <a:chExt cx="2808312" cy="4392488"/>
          </a:xfrm>
        </p:grpSpPr>
        <p:pic>
          <p:nvPicPr>
            <p:cNvPr id="12" name="Picture 1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42" r="10201" b="25903"/>
            <a:stretch/>
          </p:blipFill>
          <p:spPr bwMode="auto">
            <a:xfrm>
              <a:off x="6444208" y="1390031"/>
              <a:ext cx="2448272" cy="3983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084168" y="167806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3x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84168" y="2758184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4x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84168" y="3910312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4x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84168" y="4774408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2x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084168" y="980728"/>
              <a:ext cx="2232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Error correction level:</a:t>
              </a:r>
              <a:endParaRPr lang="en-US" dirty="0">
                <a:latin typeface="Calibri"/>
                <a:cs typeface="Calibri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211960" y="1052736"/>
            <a:ext cx="385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Depth of coverage per correction level: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23928" y="6237312"/>
            <a:ext cx="532859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6136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2x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48264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3x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56376" y="6165304"/>
            <a:ext cx="479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&gt;4x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80112" y="6453490"/>
            <a:ext cx="195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Error correction level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620688" y="2708920"/>
            <a:ext cx="195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Error correction level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Error Rates per Nucleotide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Error_rates_per_nucleotide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8"/>
          <a:stretch/>
        </p:blipFill>
        <p:spPr>
          <a:xfrm>
            <a:off x="683568" y="1052735"/>
            <a:ext cx="5904656" cy="552695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508104" y="5877272"/>
            <a:ext cx="936104" cy="0"/>
          </a:xfrm>
          <a:prstGeom prst="straightConnector1">
            <a:avLst/>
          </a:prstGeom>
          <a:ln w="3175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16216" y="5517232"/>
            <a:ext cx="2340830" cy="646331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1 error / 40,000 </a:t>
            </a:r>
          </a:p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sequenced nucleotides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508104" y="1412776"/>
            <a:ext cx="936104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16216" y="1054477"/>
            <a:ext cx="2340830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1 error / 1400 </a:t>
            </a:r>
          </a:p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sequenced nucleotides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99592" y="6237312"/>
            <a:ext cx="5328592" cy="6480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91680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1x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2x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6165304"/>
            <a:ext cx="377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3x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32040" y="6165304"/>
            <a:ext cx="4797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&gt;4x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55776" y="6453490"/>
            <a:ext cx="195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Error correction level</a:t>
            </a:r>
            <a:endParaRPr lang="en-US" sz="1600" dirty="0">
              <a:solidFill>
                <a:schemeClr val="tx2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88641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Errors per Genomic Position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ternative_Count_zoom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7904" r="68083" b="3226"/>
          <a:stretch/>
        </p:blipFill>
        <p:spPr>
          <a:xfrm>
            <a:off x="5537200" y="952500"/>
            <a:ext cx="1843112" cy="521277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1043610" y="4353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71602" y="4505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99594" y="4658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5578" y="4810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1562" y="4962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67546" y="5115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95538" y="5267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3530" y="5420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1521" y="5572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20709" y="5724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9514" y="5877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835698" y="2685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63690" y="2837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91682" y="2990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619674" y="3142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47666" y="3294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03650" y="3447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31642" y="3599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59634" y="3752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187626" y="3904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156813" y="4056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115618" y="4209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411762" y="1052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67746" y="1205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95738" y="13575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123730" y="15099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051722" y="16623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20909" y="1814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979714" y="1967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11762" y="1844824"/>
            <a:ext cx="234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>
                <a:solidFill>
                  <a:srgbClr val="0000FF"/>
                </a:solidFill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" y="6029672"/>
            <a:ext cx="3779913" cy="0"/>
          </a:xfrm>
          <a:prstGeom prst="line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54838" y="44371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54838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4838" y="2780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9712" y="57959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07904" y="580526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Ref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20072" y="6165304"/>
            <a:ext cx="298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n Errors per genomic position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3928875" y="350100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Fraction of Positions in %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0312" y="980728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Uncorrected reads</a:t>
            </a:r>
            <a:endParaRPr lang="en-US" dirty="0"/>
          </a:p>
        </p:txBody>
      </p:sp>
      <p:cxnSp>
        <p:nvCxnSpPr>
          <p:cNvPr id="7" name="Elbow Connector 6"/>
          <p:cNvCxnSpPr/>
          <p:nvPr/>
        </p:nvCxnSpPr>
        <p:spPr>
          <a:xfrm>
            <a:off x="2123728" y="6237312"/>
            <a:ext cx="2952328" cy="144016"/>
          </a:xfrm>
          <a:prstGeom prst="bentConnector3">
            <a:avLst>
              <a:gd name="adj1" fmla="val -33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925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88641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-Errors per Genomic Position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H="1">
            <a:off x="1043610" y="4353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71602" y="4505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99594" y="4658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5578" y="4810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1562" y="4962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67546" y="5115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95538" y="5267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3530" y="5420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1521" y="5572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20709" y="5724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9514" y="5877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835698" y="2685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63690" y="2837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91682" y="2990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619674" y="3142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47666" y="3294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03650" y="3447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31642" y="3599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59634" y="3752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187626" y="3904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156813" y="4056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115618" y="4209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411762" y="1052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67746" y="1205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95738" y="13575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123730" y="15099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051722" y="16623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20909" y="1814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979714" y="1967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11762" y="1844824"/>
            <a:ext cx="234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>
                <a:solidFill>
                  <a:srgbClr val="0000FF"/>
                </a:solidFill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" y="6029672"/>
            <a:ext cx="3779913" cy="0"/>
          </a:xfrm>
          <a:prstGeom prst="line">
            <a:avLst/>
          </a:prstGeom>
          <a:ln>
            <a:solidFill>
              <a:schemeClr val="tx2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54838" y="44371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54838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4838" y="2780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9712" y="57959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07904" y="580526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Ref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78274" y="6165304"/>
            <a:ext cx="298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n Errors per genomic position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3928875" y="350100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Fraction of Positions in %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cxnSp>
        <p:nvCxnSpPr>
          <p:cNvPr id="7" name="Elbow Connector 6"/>
          <p:cNvCxnSpPr/>
          <p:nvPr/>
        </p:nvCxnSpPr>
        <p:spPr>
          <a:xfrm>
            <a:off x="2123728" y="6237312"/>
            <a:ext cx="2952328" cy="144016"/>
          </a:xfrm>
          <a:prstGeom prst="bentConnector3">
            <a:avLst>
              <a:gd name="adj1" fmla="val -330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 descr="Alternative_Count_zoom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2" t="7821" r="45332" b="3484"/>
          <a:stretch/>
        </p:blipFill>
        <p:spPr>
          <a:xfrm>
            <a:off x="5364088" y="980728"/>
            <a:ext cx="3556446" cy="5274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8345" y="1196752"/>
            <a:ext cx="1512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2-Copy</a:t>
            </a:r>
          </a:p>
          <a:p>
            <a:r>
              <a:rPr lang="en-US" dirty="0" smtClean="0"/>
              <a:t>Correction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88641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Seq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-Errors per Genomic Position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Alternative_Count_zoom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" b="3356"/>
          <a:stretch/>
        </p:blipFill>
        <p:spPr>
          <a:xfrm>
            <a:off x="3779912" y="1391434"/>
            <a:ext cx="4968552" cy="46164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1043610" y="4353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971602" y="4505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899594" y="4658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5578" y="4810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1562" y="4962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67546" y="5115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395538" y="52676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23530" y="54200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51521" y="55724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20709" y="57248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79514" y="5877272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835698" y="2685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763690" y="2837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691682" y="2990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619674" y="3142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547666" y="3294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403650" y="3447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31642" y="35996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59634" y="37520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187626" y="39044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1156813" y="40568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1115618" y="420925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411762" y="1052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67746" y="1205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195738" y="13575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2123730" y="15099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051722" y="16623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2020909" y="18147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1979714" y="1967136"/>
            <a:ext cx="132695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11762" y="1844824"/>
            <a:ext cx="2345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1400" dirty="0">
                <a:solidFill>
                  <a:srgbClr val="0000FF"/>
                </a:solidFill>
              </a:rPr>
              <a:t>.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2" y="6029672"/>
            <a:ext cx="3779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54838" y="443711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954838" y="371703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954838" y="278092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79712" y="579597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7504" y="6444044"/>
            <a:ext cx="604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Statistical model in </a:t>
            </a:r>
            <a:r>
              <a:rPr lang="en-US" b="1" dirty="0" err="1" smtClean="0">
                <a:latin typeface="Calibri"/>
                <a:cs typeface="Calibri"/>
              </a:rPr>
              <a:t>umiVar</a:t>
            </a:r>
            <a:r>
              <a:rPr lang="en-US" dirty="0">
                <a:latin typeface="Calibri"/>
                <a:cs typeface="Calibri"/>
              </a:rPr>
              <a:t>: https://</a:t>
            </a:r>
            <a:r>
              <a:rPr lang="en-US" dirty="0" err="1">
                <a:latin typeface="Calibri"/>
                <a:cs typeface="Calibri"/>
              </a:rPr>
              <a:t>github.com</a:t>
            </a:r>
            <a:r>
              <a:rPr lang="en-US" dirty="0">
                <a:latin typeface="Calibri"/>
                <a:cs typeface="Calibri"/>
              </a:rPr>
              <a:t>/</a:t>
            </a:r>
            <a:r>
              <a:rPr lang="en-US" dirty="0" err="1">
                <a:latin typeface="Calibri"/>
                <a:cs typeface="Calibri"/>
              </a:rPr>
              <a:t>imgag</a:t>
            </a:r>
            <a:r>
              <a:rPr lang="en-US" dirty="0">
                <a:latin typeface="Calibri"/>
                <a:cs typeface="Calibri"/>
              </a:rPr>
              <a:t>/</a:t>
            </a:r>
            <a:r>
              <a:rPr lang="en-US" dirty="0" err="1">
                <a:latin typeface="Calibri"/>
                <a:cs typeface="Calibri"/>
              </a:rPr>
              <a:t>umiVar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167435" y="980728"/>
            <a:ext cx="264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Errors per 1000x coverage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004048" y="5886564"/>
            <a:ext cx="298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Calibri"/>
                <a:cs typeface="Calibri"/>
              </a:rPr>
              <a:t>n Errors per genomic position</a:t>
            </a:r>
            <a:endParaRPr lang="en-US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1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/>
                <a:cs typeface="Calibri"/>
              </a:rPr>
              <a:t>Variant Detection Pipeline </a:t>
            </a:r>
            <a:r>
              <a:rPr lang="en-US" altLang="en-US" b="1" dirty="0" err="1" smtClean="0">
                <a:latin typeface="Calibri"/>
                <a:cs typeface="Calibri"/>
              </a:rPr>
              <a:t>umiVar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3"/>
            <a:ext cx="1740446" cy="4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48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0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Abgerundetes Rechteck 14"/>
          <p:cNvSpPr/>
          <p:nvPr/>
        </p:nvSpPr>
        <p:spPr>
          <a:xfrm>
            <a:off x="3574976" y="1124744"/>
            <a:ext cx="178911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De-Duplication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9" name="Pfeil nach unten 39"/>
          <p:cNvSpPr/>
          <p:nvPr/>
        </p:nvSpPr>
        <p:spPr>
          <a:xfrm>
            <a:off x="4367064" y="1628800"/>
            <a:ext cx="238125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25" name="Abgerundetes Rechteck 14"/>
          <p:cNvSpPr/>
          <p:nvPr/>
        </p:nvSpPr>
        <p:spPr>
          <a:xfrm>
            <a:off x="3574976" y="1988840"/>
            <a:ext cx="178911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Error-Correction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6" name="Abgerundetes Rechteck 14"/>
          <p:cNvSpPr/>
          <p:nvPr/>
        </p:nvSpPr>
        <p:spPr>
          <a:xfrm>
            <a:off x="3574976" y="2924944"/>
            <a:ext cx="1789112" cy="43204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Alignment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259632" y="3789040"/>
            <a:ext cx="6480720" cy="1296144"/>
            <a:chOff x="539552" y="3501008"/>
            <a:chExt cx="6480720" cy="1296144"/>
          </a:xfrm>
        </p:grpSpPr>
        <p:sp>
          <p:nvSpPr>
            <p:cNvPr id="31" name="Abgerundetes Rechteck 14"/>
            <p:cNvSpPr/>
            <p:nvPr/>
          </p:nvSpPr>
          <p:spPr>
            <a:xfrm>
              <a:off x="539552" y="3501008"/>
              <a:ext cx="6480720" cy="1296144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ADB3B7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b="1" kern="0" noProof="1">
                <a:solidFill>
                  <a:srgbClr val="333333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7" name="Abgerundetes Rechteck 14"/>
            <p:cNvSpPr/>
            <p:nvPr/>
          </p:nvSpPr>
          <p:spPr>
            <a:xfrm>
              <a:off x="2267744" y="4149080"/>
              <a:ext cx="1368152" cy="432048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ADB3B7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b="1" kern="0" noProof="1" smtClean="0">
                  <a:solidFill>
                    <a:srgbClr val="333333"/>
                  </a:solidFill>
                  <a:latin typeface="Calibri"/>
                  <a:ea typeface="+mn-ea"/>
                  <a:cs typeface="Calibri"/>
                </a:rPr>
                <a:t>VarScan</a:t>
              </a:r>
              <a:endParaRPr lang="de-DE" b="1" kern="0" noProof="1">
                <a:solidFill>
                  <a:srgbClr val="333333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8" name="Abgerundetes Rechteck 14"/>
            <p:cNvSpPr/>
            <p:nvPr/>
          </p:nvSpPr>
          <p:spPr>
            <a:xfrm>
              <a:off x="3851920" y="4149080"/>
              <a:ext cx="1368152" cy="432048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ADB3B7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b="1" kern="0" noProof="1" smtClean="0">
                  <a:solidFill>
                    <a:srgbClr val="333333"/>
                  </a:solidFill>
                  <a:latin typeface="Calibri"/>
                  <a:ea typeface="+mn-ea"/>
                  <a:cs typeface="Calibri"/>
                </a:rPr>
                <a:t>LoFreq</a:t>
              </a:r>
              <a:endParaRPr lang="de-DE" b="1" kern="0" noProof="1">
                <a:solidFill>
                  <a:srgbClr val="333333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29" name="Abgerundetes Rechteck 14"/>
            <p:cNvSpPr/>
            <p:nvPr/>
          </p:nvSpPr>
          <p:spPr>
            <a:xfrm>
              <a:off x="5436096" y="4149080"/>
              <a:ext cx="1368152" cy="432048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ADB3B7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b="1" kern="0" noProof="1" smtClean="0">
                  <a:solidFill>
                    <a:srgbClr val="333333"/>
                  </a:solidFill>
                  <a:latin typeface="Calibri"/>
                  <a:ea typeface="+mn-ea"/>
                  <a:cs typeface="Calibri"/>
                </a:rPr>
                <a:t>iVar</a:t>
              </a:r>
              <a:endParaRPr lang="de-DE" b="1" kern="0" noProof="1">
                <a:solidFill>
                  <a:srgbClr val="333333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0" name="Abgerundetes Rechteck 14"/>
            <p:cNvSpPr/>
            <p:nvPr/>
          </p:nvSpPr>
          <p:spPr>
            <a:xfrm>
              <a:off x="683568" y="4149080"/>
              <a:ext cx="1368152" cy="432048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ADB3B7"/>
              </a:solidFill>
              <a:prstDash val="solid"/>
            </a:ln>
            <a:effectLst/>
          </p:spPr>
          <p:txBody>
            <a:bodyPr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b="1" kern="0" noProof="1" smtClean="0">
                  <a:solidFill>
                    <a:srgbClr val="333333"/>
                  </a:solidFill>
                  <a:latin typeface="Calibri"/>
                  <a:ea typeface="+mn-ea"/>
                  <a:cs typeface="Calibri"/>
                </a:rPr>
                <a:t>umiVar </a:t>
              </a:r>
              <a:endParaRPr lang="de-DE" b="1" kern="0" noProof="1">
                <a:solidFill>
                  <a:srgbClr val="333333"/>
                </a:solidFill>
                <a:latin typeface="Calibri"/>
                <a:ea typeface="+mn-ea"/>
                <a:cs typeface="Calibri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03648" y="3573016"/>
              <a:ext cx="4698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alibri"/>
                  <a:cs typeface="Calibri"/>
                </a:rPr>
                <a:t>Low-Frequency Variant Detection (SNV, </a:t>
              </a:r>
              <a:r>
                <a:rPr lang="en-US" b="1" dirty="0" err="1" smtClean="0">
                  <a:latin typeface="Calibri"/>
                  <a:cs typeface="Calibri"/>
                </a:rPr>
                <a:t>InDels</a:t>
              </a:r>
              <a:r>
                <a:rPr lang="en-US" b="1" dirty="0" smtClean="0">
                  <a:latin typeface="Calibri"/>
                  <a:cs typeface="Calibri"/>
                </a:rPr>
                <a:t>)</a:t>
              </a:r>
              <a:endParaRPr lang="en-US" b="1" dirty="0">
                <a:latin typeface="Calibri"/>
                <a:cs typeface="Calibri"/>
              </a:endParaRPr>
            </a:p>
          </p:txBody>
        </p:sp>
      </p:grpSp>
      <p:sp>
        <p:nvSpPr>
          <p:cNvPr id="39" name="Pfeil nach unten 39"/>
          <p:cNvSpPr/>
          <p:nvPr/>
        </p:nvSpPr>
        <p:spPr>
          <a:xfrm>
            <a:off x="4367064" y="2564904"/>
            <a:ext cx="238125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1" name="Pfeil nach unten 39"/>
          <p:cNvSpPr/>
          <p:nvPr/>
        </p:nvSpPr>
        <p:spPr>
          <a:xfrm>
            <a:off x="4355976" y="3429000"/>
            <a:ext cx="238125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2" name="Pfeil nach unten 39"/>
          <p:cNvSpPr/>
          <p:nvPr/>
        </p:nvSpPr>
        <p:spPr>
          <a:xfrm>
            <a:off x="4355976" y="5157192"/>
            <a:ext cx="360040" cy="288032"/>
          </a:xfrm>
          <a:prstGeom prst="downArrow">
            <a:avLst/>
          </a:prstGeom>
          <a:gradFill rotWithShape="1">
            <a:gsLst>
              <a:gs pos="0">
                <a:srgbClr val="ADB3B7">
                  <a:tint val="50000"/>
                  <a:satMod val="300000"/>
                </a:srgbClr>
              </a:gs>
              <a:gs pos="35000">
                <a:srgbClr val="ADB3B7">
                  <a:tint val="37000"/>
                  <a:satMod val="300000"/>
                </a:srgbClr>
              </a:gs>
              <a:gs pos="100000">
                <a:srgbClr val="ADB3B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DB3B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b="1" kern="0" spc="50" noProof="1">
              <a:ln w="11430"/>
              <a:gradFill>
                <a:gsLst>
                  <a:gs pos="25000">
                    <a:srgbClr val="B4A069">
                      <a:satMod val="155000"/>
                    </a:srgbClr>
                  </a:gs>
                  <a:gs pos="100000">
                    <a:srgbClr val="B4A06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Calibri"/>
              <a:ea typeface="+mn-ea"/>
              <a:cs typeface="Calibri"/>
            </a:endParaRPr>
          </a:p>
        </p:txBody>
      </p:sp>
      <p:sp>
        <p:nvSpPr>
          <p:cNvPr id="43" name="Abgerundetes Rechteck 14"/>
          <p:cNvSpPr/>
          <p:nvPr/>
        </p:nvSpPr>
        <p:spPr>
          <a:xfrm>
            <a:off x="3635896" y="5517232"/>
            <a:ext cx="1789112" cy="64807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ADB3B7"/>
            </a:solidFill>
            <a:prstDash val="solid"/>
          </a:ln>
          <a:effectLst/>
        </p:spPr>
        <p:txBody>
          <a:bodyPr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b="1" kern="0" noProof="1" smtClean="0">
                <a:solidFill>
                  <a:srgbClr val="333333"/>
                </a:solidFill>
                <a:latin typeface="Calibri"/>
                <a:ea typeface="+mn-ea"/>
                <a:cs typeface="Calibri"/>
              </a:rPr>
              <a:t>Statistical Analysis</a:t>
            </a:r>
            <a:endParaRPr lang="de-DE" b="1" kern="0" noProof="1">
              <a:solidFill>
                <a:srgbClr val="333333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93124" y="6453336"/>
            <a:ext cx="4787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Caspar Gross,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Ersoy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Kocak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, Leon 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Schütz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Jakob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Admard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2261" y="6453336"/>
            <a:ext cx="3768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 smtClean="0">
                <a:solidFill>
                  <a:srgbClr val="595959"/>
                </a:solidFill>
                <a:latin typeface="Calibri"/>
                <a:cs typeface="Calibri"/>
              </a:rPr>
              <a:t>umiVar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: https://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github.com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imgag</a:t>
            </a:r>
            <a:r>
              <a:rPr lang="en-US" sz="1600" dirty="0">
                <a:solidFill>
                  <a:srgbClr val="595959"/>
                </a:solidFill>
                <a:latin typeface="Calibri"/>
                <a:cs typeface="Calibri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alibri"/>
                <a:cs typeface="Calibri"/>
              </a:rPr>
              <a:t>umiVar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768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231033"/>
            <a:ext cx="5400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Generating Synthetic Mixed Populations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432048" y="3294804"/>
            <a:ext cx="8100392" cy="2942508"/>
            <a:chOff x="539552" y="1353366"/>
            <a:chExt cx="8100392" cy="2942508"/>
          </a:xfrm>
        </p:grpSpPr>
        <p:pic>
          <p:nvPicPr>
            <p:cNvPr id="7" name="Picture 6" descr="NGS-SARS-CoV-2-Synthetic-RNA-Controls-Genome-v2 (1)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644"/>
            <a:stretch/>
          </p:blipFill>
          <p:spPr>
            <a:xfrm>
              <a:off x="539552" y="1353366"/>
              <a:ext cx="8100392" cy="945334"/>
            </a:xfrm>
            <a:prstGeom prst="rect">
              <a:avLst/>
            </a:prstGeom>
          </p:spPr>
        </p:pic>
        <p:pic>
          <p:nvPicPr>
            <p:cNvPr id="9" name="Picture 8" descr="NGS-SARS-CoV-2-Synthetic-RNA-Controls-Genome-v2 (1)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032"/>
            <a:stretch/>
          </p:blipFill>
          <p:spPr>
            <a:xfrm>
              <a:off x="539552" y="2636912"/>
              <a:ext cx="8100392" cy="1658962"/>
            </a:xfrm>
            <a:prstGeom prst="rect">
              <a:avLst/>
            </a:prstGeom>
          </p:spPr>
        </p:pic>
        <p:pic>
          <p:nvPicPr>
            <p:cNvPr id="10" name="Picture 9" descr="NGS-SARS-CoV-2-Synthetic-RNA-Controls-Genome-v2 (1)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530" b="46839"/>
            <a:stretch/>
          </p:blipFill>
          <p:spPr>
            <a:xfrm>
              <a:off x="539552" y="2276872"/>
              <a:ext cx="8100392" cy="323850"/>
            </a:xfrm>
            <a:prstGeom prst="rect">
              <a:avLst/>
            </a:prstGeom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13513" r="18116" b="28252"/>
          <a:stretch/>
        </p:blipFill>
        <p:spPr bwMode="auto">
          <a:xfrm>
            <a:off x="611560" y="1124744"/>
            <a:ext cx="4261486" cy="125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ultiply 2"/>
          <p:cNvSpPr/>
          <p:nvPr/>
        </p:nvSpPr>
        <p:spPr>
          <a:xfrm>
            <a:off x="8028384" y="4221088"/>
            <a:ext cx="216024" cy="288032"/>
          </a:xfrm>
          <a:prstGeom prst="mathMultiply">
            <a:avLst/>
          </a:prstGeom>
          <a:solidFill>
            <a:srgbClr val="0000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 descr="clipart10724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120" y="1049074"/>
            <a:ext cx="720080" cy="723742"/>
          </a:xfrm>
          <a:prstGeom prst="rect">
            <a:avLst/>
          </a:prstGeom>
        </p:spPr>
      </p:pic>
      <p:pic>
        <p:nvPicPr>
          <p:cNvPr id="14" name="Picture 13" descr="clipart10724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52120" y="1769154"/>
            <a:ext cx="720080" cy="72374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724128" y="17008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</p:cNvCxnSpPr>
          <p:nvPr/>
        </p:nvCxnSpPr>
        <p:spPr>
          <a:xfrm>
            <a:off x="5652120" y="2131025"/>
            <a:ext cx="288032" cy="1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 flipH="1">
            <a:off x="5724128" y="2276872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 flipH="1">
            <a:off x="5796136" y="2132856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 flipH="1">
            <a:off x="5652120" y="2204864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flipH="1">
            <a:off x="5724128" y="2132856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5652120" y="2132856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flipH="1">
            <a:off x="5868144" y="2132856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flipH="1">
            <a:off x="5796136" y="2276872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>
            <a:off x="5724128" y="234888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flipH="1">
            <a:off x="5796136" y="2420888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flipH="1">
            <a:off x="5796136" y="2348880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flipH="1">
            <a:off x="5868144" y="2276872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 flipH="1">
            <a:off x="5724128" y="2204864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flipH="1">
            <a:off x="5868144" y="2204864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>
            <a:off x="5796136" y="2204864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H="1">
            <a:off x="5796136" y="170080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228184" y="126876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1%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228184" y="2060848"/>
            <a:ext cx="583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99%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4716016" y="1484784"/>
            <a:ext cx="864096" cy="21602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716016" y="2132856"/>
            <a:ext cx="86409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3"/>
          </p:cNvCxnSpPr>
          <p:nvPr/>
        </p:nvCxnSpPr>
        <p:spPr>
          <a:xfrm>
            <a:off x="6694978" y="1453426"/>
            <a:ext cx="541318" cy="247382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3"/>
          </p:cNvCxnSpPr>
          <p:nvPr/>
        </p:nvCxnSpPr>
        <p:spPr>
          <a:xfrm flipV="1">
            <a:off x="6811847" y="1988840"/>
            <a:ext cx="424449" cy="2566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clipart107248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08304" y="1412776"/>
            <a:ext cx="720080" cy="72374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7308304" y="1772816"/>
            <a:ext cx="288032" cy="18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 flipH="1">
            <a:off x="7380312" y="1918663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flipH="1">
            <a:off x="7452320" y="177464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flipH="1">
            <a:off x="7308304" y="184665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flipH="1">
            <a:off x="7380312" y="177464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flipH="1">
            <a:off x="7308304" y="177464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flipH="1">
            <a:off x="7524328" y="1774647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flipH="1">
            <a:off x="7452320" y="1918663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 flipH="1">
            <a:off x="7380312" y="1990671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flipH="1">
            <a:off x="7452320" y="2062679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 flipH="1">
            <a:off x="7452320" y="1990671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 flipH="1">
            <a:off x="7524328" y="1918663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 flipH="1">
            <a:off x="7380312" y="184665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 flipH="1">
            <a:off x="7524328" y="184665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 flipH="1">
            <a:off x="7452320" y="1846655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 flipH="1">
            <a:off x="7524328" y="1988840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stCxn id="51" idx="2"/>
            <a:endCxn id="70" idx="0"/>
          </p:cNvCxnSpPr>
          <p:nvPr/>
        </p:nvCxnSpPr>
        <p:spPr>
          <a:xfrm>
            <a:off x="7668344" y="2136518"/>
            <a:ext cx="335437" cy="35637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740352" y="2492896"/>
            <a:ext cx="5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Seq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9851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SNV-calling in Synthetic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99:1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07504" y="1052736"/>
            <a:ext cx="8883996" cy="3924840"/>
            <a:chOff x="-36512" y="999150"/>
            <a:chExt cx="9172028" cy="4052089"/>
          </a:xfrm>
        </p:grpSpPr>
        <p:pic>
          <p:nvPicPr>
            <p:cNvPr id="6" name="Picture 2" descr="C:\Users\ahpogom1\Desktop\igv_snapshot.pn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26" t="9859" r="922" b="62802"/>
            <a:stretch/>
          </p:blipFill>
          <p:spPr bwMode="auto">
            <a:xfrm>
              <a:off x="-36512" y="999150"/>
              <a:ext cx="9172028" cy="1438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Users\ahpogom1\Desktop\igv_snapshot2.png"/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92" t="9702" r="30520" b="3936"/>
            <a:stretch/>
          </p:blipFill>
          <p:spPr bwMode="auto">
            <a:xfrm>
              <a:off x="175476" y="2839386"/>
              <a:ext cx="1767707" cy="2211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ahpogom1\Desktop\igv_snapshot3.png"/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937" t="10334" r="27011" b="3832"/>
            <a:stretch/>
          </p:blipFill>
          <p:spPr bwMode="auto">
            <a:xfrm>
              <a:off x="2576053" y="2862716"/>
              <a:ext cx="1959418" cy="2179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5" descr="C:\Users\ahpogom1\Desktop\igv_snapshot4.png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54" t="8972" r="31587" b="4444"/>
            <a:stretch/>
          </p:blipFill>
          <p:spPr bwMode="auto">
            <a:xfrm>
              <a:off x="5183543" y="2868614"/>
              <a:ext cx="1728192" cy="2161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ahpogom1\Desktop\igv_snapshot5.png"/>
            <p:cNvPicPr>
              <a:picLocks noChangeAspect="1" noChangeArrowheads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27" t="10355" r="13903" b="4527"/>
            <a:stretch/>
          </p:blipFill>
          <p:spPr bwMode="auto">
            <a:xfrm>
              <a:off x="7524949" y="2849860"/>
              <a:ext cx="1475018" cy="2197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" name="Gerade Verbindung mit Pfeil 4"/>
            <p:cNvCxnSpPr/>
            <p:nvPr/>
          </p:nvCxnSpPr>
          <p:spPr>
            <a:xfrm flipH="1" flipV="1">
              <a:off x="1047221" y="2437822"/>
              <a:ext cx="95407" cy="432048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25"/>
            <p:cNvCxnSpPr>
              <a:stCxn id="9" idx="0"/>
            </p:cNvCxnSpPr>
            <p:nvPr/>
          </p:nvCxnSpPr>
          <p:spPr>
            <a:xfrm flipH="1" flipV="1">
              <a:off x="3477154" y="2509830"/>
              <a:ext cx="78608" cy="352886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27"/>
            <p:cNvCxnSpPr>
              <a:stCxn id="10" idx="0"/>
            </p:cNvCxnSpPr>
            <p:nvPr/>
          </p:nvCxnSpPr>
          <p:spPr>
            <a:xfrm flipV="1">
              <a:off x="6047639" y="2509830"/>
              <a:ext cx="265849" cy="358784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29"/>
            <p:cNvCxnSpPr>
              <a:stCxn id="11" idx="0"/>
            </p:cNvCxnSpPr>
            <p:nvPr/>
          </p:nvCxnSpPr>
          <p:spPr>
            <a:xfrm flipV="1">
              <a:off x="8262458" y="2437822"/>
              <a:ext cx="737509" cy="412038"/>
            </a:xfrm>
            <a:prstGeom prst="straightConnector1">
              <a:avLst/>
            </a:prstGeom>
            <a:ln w="38100">
              <a:solidFill>
                <a:srgbClr val="4472C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Tabelle 40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263989"/>
              </p:ext>
            </p:extLst>
          </p:nvPr>
        </p:nvGraphicFramePr>
        <p:xfrm>
          <a:off x="179512" y="5182593"/>
          <a:ext cx="8784976" cy="1666875"/>
        </p:xfrm>
        <a:graphic>
          <a:graphicData uri="http://schemas.openxmlformats.org/drawingml/2006/table">
            <a:tbl>
              <a:tblPr/>
              <a:tblGrid>
                <a:gridCol w="7200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2258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26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71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de-DE" sz="1500" b="1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Position</a:t>
                      </a:r>
                      <a:endParaRPr lang="de-DE" sz="1500" b="1" i="0" u="none" strike="noStrike" kern="1200" dirty="0">
                        <a:solidFill>
                          <a:srgbClr val="FFFFFF"/>
                        </a:solidFill>
                        <a:effectLst/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5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19065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5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22303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5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26144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de-DE" sz="1500" b="1" i="0" u="none" strike="noStrike" kern="1200" dirty="0">
                          <a:solidFill>
                            <a:srgbClr val="FFFFFF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29754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6566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5994 (99%)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38 (1%)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6462 (98.5%)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120 (2%)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77 (1%)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98 (1.5%)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6901 (98%)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33045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3769 (99%)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890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672" y="231033"/>
            <a:ext cx="5544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SNV-calling in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up to Synthetic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1: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999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Mix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9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793372"/>
              </p:ext>
            </p:extLst>
          </p:nvPr>
        </p:nvGraphicFramePr>
        <p:xfrm>
          <a:off x="251519" y="1772815"/>
          <a:ext cx="8640961" cy="1296145"/>
        </p:xfrm>
        <a:graphic>
          <a:graphicData uri="http://schemas.openxmlformats.org/drawingml/2006/table">
            <a:tbl>
              <a:tblPr/>
              <a:tblGrid>
                <a:gridCol w="953564"/>
                <a:gridCol w="1350691"/>
                <a:gridCol w="2088234"/>
                <a:gridCol w="2232248"/>
                <a:gridCol w="2016224"/>
              </a:tblGrid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Position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Change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%1 </a:t>
                      </a:r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Mix (</a:t>
                      </a:r>
                      <a:r>
                        <a:rPr lang="de-DE" sz="15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/ AF)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%0.5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Mix (</a:t>
                      </a:r>
                      <a:r>
                        <a:rPr lang="de-DE" sz="15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/ AF)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5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%0.1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Mix (</a:t>
                      </a:r>
                      <a:r>
                        <a:rPr lang="de-DE" sz="1500" b="1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reads</a:t>
                      </a:r>
                      <a:r>
                        <a:rPr lang="de-DE" sz="15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/ AF)</a:t>
                      </a:r>
                      <a:endParaRPr lang="de-DE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19065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  <a:r>
                        <a:rPr lang="de-DE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-&gt; C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348/38498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0.9%)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204/41687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0.49%)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78/40984  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0.19%)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22303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</a:t>
                      </a:r>
                      <a:r>
                        <a:rPr lang="de-DE" sz="15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-&gt; G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385/45576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0.85%)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229/50939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0.45%)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64/49169  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0.13%)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26144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 -&gt; T</a:t>
                      </a:r>
                      <a:r>
                        <a:rPr lang="de-DE" sz="15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507/47843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1.05%)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349/51955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0.67%)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113/49886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0.23%)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29754</a:t>
                      </a:r>
                      <a:endParaRPr lang="de-DE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 -&gt;</a:t>
                      </a:r>
                      <a:r>
                        <a:rPr lang="de-DE" sz="15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DEL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180/20379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0.89%)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66/22176  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(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0.30%)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19/21622 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   </a:t>
                      </a:r>
                      <a:r>
                        <a:rPr lang="de-DE" sz="15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(0.09%)</a:t>
                      </a:r>
                      <a:endParaRPr lang="de-DE" sz="15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4001" y="3866272"/>
            <a:ext cx="77083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SNVs and indels can be detected even at 0.1% fraction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About 50% drop in coverage around the </a:t>
            </a:r>
            <a:r>
              <a:rPr lang="en-US" sz="2000" dirty="0" err="1" smtClean="0">
                <a:latin typeface="Calibri"/>
                <a:cs typeface="Calibri"/>
              </a:rPr>
              <a:t>indel</a:t>
            </a:r>
            <a:r>
              <a:rPr lang="en-US" sz="2000" dirty="0" smtClean="0">
                <a:latin typeface="Calibri"/>
                <a:cs typeface="Calibri"/>
              </a:rPr>
              <a:t>, but still detectable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latin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latin typeface="Calibri"/>
                <a:cs typeface="Calibri"/>
              </a:rPr>
              <a:t>Test with synthetic SARS-CoV-2 strains with more SNVs and indels would be helpful to better estimate sensitivity 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88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715"/>
            <a:ext cx="48245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/>
                <a:cs typeface="Calibri"/>
              </a:rPr>
              <a:t>Outlook: Benchmark with synthetic British strain B.1.1.7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3"/>
            <a:ext cx="1740446" cy="456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48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0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539552" y="6402814"/>
            <a:ext cx="8266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https://</a:t>
            </a:r>
            <a:r>
              <a:rPr lang="en-US" sz="1600" dirty="0" err="1">
                <a:latin typeface="Calibri"/>
                <a:cs typeface="Calibri"/>
              </a:rPr>
              <a:t>www.twistbioscience.com</a:t>
            </a:r>
            <a:r>
              <a:rPr lang="en-US" sz="1600" dirty="0">
                <a:latin typeface="Calibri"/>
                <a:cs typeface="Calibri"/>
              </a:rPr>
              <a:t>/products/</a:t>
            </a:r>
            <a:r>
              <a:rPr lang="en-US" sz="1600" dirty="0" err="1">
                <a:latin typeface="Calibri"/>
                <a:cs typeface="Calibri"/>
              </a:rPr>
              <a:t>ngs</a:t>
            </a:r>
            <a:r>
              <a:rPr lang="en-US" sz="1600" dirty="0">
                <a:latin typeface="Calibri"/>
                <a:cs typeface="Calibri"/>
              </a:rPr>
              <a:t>/</a:t>
            </a:r>
            <a:r>
              <a:rPr lang="en-US" sz="1600" dirty="0" err="1">
                <a:latin typeface="Calibri"/>
                <a:cs typeface="Calibri"/>
              </a:rPr>
              <a:t>synthetic-viral-controls?tab</a:t>
            </a:r>
            <a:r>
              <a:rPr lang="en-US" sz="1600" dirty="0">
                <a:latin typeface="Calibri"/>
                <a:cs typeface="Calibri"/>
              </a:rPr>
              <a:t>=sars-cov-2-controls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pic>
        <p:nvPicPr>
          <p:cNvPr id="2" name="Picture 1" descr="NGS-SARS-CoV-2-Synthetic-RNA-Controls-Genome-v2 (1)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353366"/>
            <a:ext cx="8100392" cy="48839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980728"/>
            <a:ext cx="306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Twist Synthetic Viral Controls:</a:t>
            </a:r>
            <a:endParaRPr lang="en-US" b="1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5462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908720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">
            <a:extLst>
              <a:ext uri="{FF2B5EF4-FFF2-40B4-BE49-F238E27FC236}">
                <a16:creationId xmlns:a16="http://schemas.microsoft.com/office/drawing/2014/main" xmlns="" id="{86AE921F-13F1-4512-BA71-DA14C99A096C}"/>
              </a:ext>
            </a:extLst>
          </p:cNvPr>
          <p:cNvSpPr txBox="1"/>
          <p:nvPr/>
        </p:nvSpPr>
        <p:spPr>
          <a:xfrm>
            <a:off x="251520" y="1331476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Calibri"/>
                <a:cs typeface="Calibri"/>
              </a:rPr>
              <a:t>GISAID: 753 viral genomes from Germany – 473 from DeCOI members (14 Nov 2020)</a:t>
            </a:r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9" name="Tabelle 3">
            <a:extLst>
              <a:ext uri="{FF2B5EF4-FFF2-40B4-BE49-F238E27FC236}">
                <a16:creationId xmlns:a16="http://schemas.microsoft.com/office/drawing/2014/main" xmlns="" id="{59EA3670-A91C-4077-9DFC-07BBBD7084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1937323"/>
              </p:ext>
            </p:extLst>
          </p:nvPr>
        </p:nvGraphicFramePr>
        <p:xfrm>
          <a:off x="179514" y="2539722"/>
          <a:ext cx="4032447" cy="2617479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251449">
                  <a:extLst>
                    <a:ext uri="{9D8B030D-6E8A-4147-A177-3AD203B41FA5}">
                      <a16:colId xmlns:a16="http://schemas.microsoft.com/office/drawing/2014/main" xmlns="" val="2350657848"/>
                    </a:ext>
                  </a:extLst>
                </a:gridCol>
                <a:gridCol w="1112399">
                  <a:extLst>
                    <a:ext uri="{9D8B030D-6E8A-4147-A177-3AD203B41FA5}">
                      <a16:colId xmlns:a16="http://schemas.microsoft.com/office/drawing/2014/main" xmlns="" val="3053802565"/>
                    </a:ext>
                  </a:extLst>
                </a:gridCol>
                <a:gridCol w="1668599">
                  <a:extLst>
                    <a:ext uri="{9D8B030D-6E8A-4147-A177-3AD203B41FA5}">
                      <a16:colId xmlns:a16="http://schemas.microsoft.com/office/drawing/2014/main" xmlns="" val="782618311"/>
                    </a:ext>
                  </a:extLst>
                </a:gridCol>
              </a:tblGrid>
              <a:tr h="43307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Total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On GISAID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36793315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Bielefeld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135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>
                          <a:effectLst/>
                          <a:latin typeface="Futura Lt BT" panose="020B0402020204020303" pitchFamily="34" charset="0"/>
                        </a:rPr>
                        <a:t>50</a:t>
                      </a: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4060223410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Dresden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>
                          <a:effectLst/>
                          <a:latin typeface="Futura Lt BT" panose="020B0402020204020303" pitchFamily="34" charset="0"/>
                        </a:rPr>
                        <a:t>30</a:t>
                      </a: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0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extLst>
                  <a:ext uri="{0D108BD9-81ED-4DB2-BD59-A6C34878D82A}">
                    <a16:rowId xmlns:a16="http://schemas.microsoft.com/office/drawing/2014/main" xmlns="" val="2828704994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Düsseldorf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477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>
                          <a:effectLst/>
                          <a:latin typeface="Futura Lt BT" panose="020B0402020204020303" pitchFamily="34" charset="0"/>
                        </a:rPr>
                        <a:t>322</a:t>
                      </a: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extLst>
                  <a:ext uri="{0D108BD9-81ED-4DB2-BD59-A6C34878D82A}">
                    <a16:rowId xmlns:a16="http://schemas.microsoft.com/office/drawing/2014/main" xmlns="" val="3177903478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 err="1">
                          <a:effectLst/>
                          <a:latin typeface="Futura Lt BT" panose="020B0402020204020303" pitchFamily="34" charset="0"/>
                        </a:rPr>
                        <a:t>Munich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260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>
                          <a:effectLst/>
                          <a:latin typeface="Futura Lt BT" panose="020B0402020204020303" pitchFamily="34" charset="0"/>
                        </a:rPr>
                        <a:t>1</a:t>
                      </a: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extLst>
                  <a:ext uri="{0D108BD9-81ED-4DB2-BD59-A6C34878D82A}">
                    <a16:rowId xmlns:a16="http://schemas.microsoft.com/office/drawing/2014/main" xmlns="" val="2320770533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RKI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NA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23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extLst>
                  <a:ext uri="{0D108BD9-81ED-4DB2-BD59-A6C34878D82A}">
                    <a16:rowId xmlns:a16="http://schemas.microsoft.com/office/drawing/2014/main" xmlns="" val="1867086348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Saarbrücken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>
                          <a:effectLst/>
                          <a:latin typeface="Futura Lt BT" panose="020B0402020204020303" pitchFamily="34" charset="0"/>
                        </a:rPr>
                        <a:t>65</a:t>
                      </a: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25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extLst>
                  <a:ext uri="{0D108BD9-81ED-4DB2-BD59-A6C34878D82A}">
                    <a16:rowId xmlns:a16="http://schemas.microsoft.com/office/drawing/2014/main" xmlns="" val="1775306818"/>
                  </a:ext>
                </a:extLst>
              </a:tr>
              <a:tr h="25019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Tübingen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76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52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11657992"/>
                  </a:ext>
                </a:extLst>
              </a:tr>
              <a:tr h="43307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DE" sz="2800" b="0" i="0" u="none" strike="noStrike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b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1043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600" u="none" strike="noStrike" dirty="0">
                          <a:effectLst/>
                          <a:latin typeface="Futura Lt BT" panose="020B0402020204020303" pitchFamily="34" charset="0"/>
                        </a:rPr>
                        <a:t>473</a:t>
                      </a:r>
                      <a:endParaRPr lang="de-DE" sz="2800" b="0" i="0" u="none" strike="noStrike" dirty="0"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6350" marR="6350" marT="6351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224462049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7506" y="2204864"/>
            <a:ext cx="250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latin typeface="Calibri"/>
                <a:cs typeface="Calibri"/>
              </a:rPr>
              <a:t>DeCOI current numbers:</a:t>
            </a:r>
            <a:endParaRPr lang="en-US" b="1">
              <a:latin typeface="Calibri"/>
              <a:cs typeface="Calibri"/>
            </a:endParaRPr>
          </a:p>
        </p:txBody>
      </p:sp>
      <p:graphicFrame>
        <p:nvGraphicFramePr>
          <p:cNvPr id="20" name="Diagramm 5">
            <a:extLst>
              <a:ext uri="{FF2B5EF4-FFF2-40B4-BE49-F238E27FC236}">
                <a16:creationId xmlns:a16="http://schemas.microsoft.com/office/drawing/2014/main" xmlns="" id="{D0570922-D263-4E60-B521-42A07CDF70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3050979"/>
              </p:ext>
            </p:extLst>
          </p:nvPr>
        </p:nvGraphicFramePr>
        <p:xfrm>
          <a:off x="4558436" y="2132856"/>
          <a:ext cx="4478060" cy="26642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Tabelle 2">
            <a:extLst>
              <a:ext uri="{FF2B5EF4-FFF2-40B4-BE49-F238E27FC236}">
                <a16:creationId xmlns:a16="http://schemas.microsoft.com/office/drawing/2014/main" xmlns="" id="{09EA5868-5487-4B70-982E-DCE6B30D14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9686859"/>
              </p:ext>
            </p:extLst>
          </p:nvPr>
        </p:nvGraphicFramePr>
        <p:xfrm>
          <a:off x="4762638" y="4581128"/>
          <a:ext cx="4171336" cy="64807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0872">
                  <a:extLst>
                    <a:ext uri="{9D8B030D-6E8A-4147-A177-3AD203B41FA5}">
                      <a16:colId xmlns:a16="http://schemas.microsoft.com/office/drawing/2014/main" xmlns="" val="1400588173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731053722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9298742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3050346859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3492250594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565080991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1721207661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3972081026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2434879946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1520955646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3606369487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3047976473"/>
                    </a:ext>
                  </a:extLst>
                </a:gridCol>
                <a:gridCol w="320872">
                  <a:extLst>
                    <a:ext uri="{9D8B030D-6E8A-4147-A177-3AD203B41FA5}">
                      <a16:colId xmlns:a16="http://schemas.microsoft.com/office/drawing/2014/main" xmlns="" val="1404524187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0.52%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0.29%</a:t>
                      </a:r>
                      <a:endParaRPr lang="de-DE" sz="1900" b="0" i="0" u="none" strike="noStrike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16.60%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0.09%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0.11%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11.87%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0.10%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0.86%</a:t>
                      </a:r>
                      <a:endParaRPr lang="de-DE" sz="1900" b="0" i="0" u="none" strike="noStrike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0.02%</a:t>
                      </a:r>
                      <a:endParaRPr lang="de-DE" sz="1900" b="0" i="0" u="none" strike="noStrike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0.05%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1.75%</a:t>
                      </a:r>
                      <a:endParaRPr lang="de-DE" sz="1900" b="0" i="0" u="none" strike="noStrike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7.67%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900" u="none" strike="noStrike" dirty="0">
                          <a:solidFill>
                            <a:srgbClr val="FF0000"/>
                          </a:solidFill>
                          <a:effectLst/>
                          <a:latin typeface="Futura Lt BT" panose="020B0402020204020303" pitchFamily="34" charset="0"/>
                        </a:rPr>
                        <a:t>0.43%</a:t>
                      </a:r>
                      <a:endParaRPr lang="de-DE" sz="1900" b="0" i="0" u="none" strike="noStrike" dirty="0">
                        <a:solidFill>
                          <a:srgbClr val="FF0000"/>
                        </a:solidFill>
                        <a:effectLst/>
                        <a:latin typeface="Futura Lt BT" panose="020B0402020204020303" pitchFamily="34" charset="0"/>
                      </a:endParaRPr>
                    </a:p>
                  </a:txBody>
                  <a:tcPr marL="4681" marR="4681" marT="4681" marB="0" vert="vert270" anchor="ctr"/>
                </a:tc>
                <a:extLst>
                  <a:ext uri="{0D108BD9-81ED-4DB2-BD59-A6C34878D82A}">
                    <a16:rowId xmlns:a16="http://schemas.microsoft.com/office/drawing/2014/main" xmlns="" val="967141587"/>
                  </a:ext>
                </a:extLst>
              </a:tr>
            </a:tbl>
          </a:graphicData>
        </a:graphic>
      </p:graphicFrame>
      <p:sp>
        <p:nvSpPr>
          <p:cNvPr id="22" name="Textfeld 1">
            <a:extLst>
              <a:ext uri="{FF2B5EF4-FFF2-40B4-BE49-F238E27FC236}">
                <a16:creationId xmlns:a16="http://schemas.microsoft.com/office/drawing/2014/main" xmlns="" id="{9CB9E94C-C78B-4C42-B28A-02B3A135CA8C}"/>
              </a:ext>
            </a:extLst>
          </p:cNvPr>
          <p:cNvSpPr txBox="1"/>
          <p:nvPr/>
        </p:nvSpPr>
        <p:spPr>
          <a:xfrm>
            <a:off x="4829518" y="5250686"/>
            <a:ext cx="4032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Calibri"/>
                <a:cs typeface="Calibri"/>
              </a:rPr>
              <a:t>Proportion cases sequenced (WHO/ GISAID)</a:t>
            </a:r>
            <a:endParaRPr lang="en-US" sz="1600">
              <a:latin typeface="Calibri"/>
              <a:cs typeface="Calibri"/>
            </a:endParaRPr>
          </a:p>
        </p:txBody>
      </p:sp>
      <p:sp>
        <p:nvSpPr>
          <p:cNvPr id="23" name="Rechteck 3">
            <a:extLst>
              <a:ext uri="{FF2B5EF4-FFF2-40B4-BE49-F238E27FC236}">
                <a16:creationId xmlns:a16="http://schemas.microsoft.com/office/drawing/2014/main" xmlns="" id="{C43DA129-E76F-41C5-B398-74BB790B5D6C}"/>
              </a:ext>
            </a:extLst>
          </p:cNvPr>
          <p:cNvSpPr/>
          <p:nvPr/>
        </p:nvSpPr>
        <p:spPr>
          <a:xfrm>
            <a:off x="6053654" y="3284985"/>
            <a:ext cx="288032" cy="185803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44624"/>
            <a:ext cx="48245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>
                <a:latin typeface="Calibri"/>
                <a:cs typeface="Calibri"/>
              </a:rPr>
              <a:t>SARS-CoV-2 genome </a:t>
            </a:r>
            <a:r>
              <a:rPr lang="en-US" altLang="en-US" b="1" dirty="0" smtClean="0">
                <a:latin typeface="Calibri"/>
                <a:cs typeface="Calibri"/>
              </a:rPr>
              <a:t>sequencing in Germany: end of last year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16" name="Picture 15" descr="DeCOI_Logo_2020-12-3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89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717"/>
            <a:ext cx="42484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Ultra-deep Sequencing of Clinical Samples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403648" y="6302786"/>
            <a:ext cx="6264696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mr-IN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…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 total of 80 clinical samples sequenced ultra-deep with UMI</a:t>
            </a:r>
            <a:endParaRPr lang="en-US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coverage_depths_multiq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908721"/>
            <a:ext cx="5876031" cy="5400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52320" y="6519446"/>
            <a:ext cx="1618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Michaela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Pogoda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708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0"/>
            <a:ext cx="50405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De-Duplicated Coverage Distribution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95536" y="4725144"/>
            <a:ext cx="6264696" cy="1518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De-duplication = merging of PCR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duplicates using UMIs</a:t>
            </a:r>
            <a:endParaRPr lang="en-US" dirty="0" smtClean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Leads to ‘true coverage’ representing unique RNA molecules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Errors are corrected during de-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duplication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  <a:defRPr/>
            </a:pPr>
            <a:r>
              <a:rPr lang="en-US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Sample 35: </a:t>
            </a:r>
            <a:r>
              <a:rPr lang="en-US" b="1" dirty="0" smtClean="0">
                <a:solidFill>
                  <a:schemeClr val="tx1">
                    <a:lumMod val="50000"/>
                  </a:schemeClr>
                </a:solidFill>
                <a:latin typeface="Calibri"/>
                <a:cs typeface="Calibri"/>
              </a:rPr>
              <a:t>226,000x =&gt; 25,000x coverage</a:t>
            </a:r>
            <a:endParaRPr lang="en-US" b="1" dirty="0">
              <a:solidFill>
                <a:schemeClr val="tx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3" name="Picture 2" descr="coverage_ULTRA_DEEP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b="51037"/>
          <a:stretch/>
        </p:blipFill>
        <p:spPr>
          <a:xfrm>
            <a:off x="135954" y="1412776"/>
            <a:ext cx="8972550" cy="299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726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variants_significance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/>
          <a:stretch/>
        </p:blipFill>
        <p:spPr>
          <a:xfrm>
            <a:off x="1187624" y="880239"/>
            <a:ext cx="6768752" cy="59087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04248" y="6453336"/>
            <a:ext cx="2356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Caspar 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Gross,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Ersoy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Kocak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166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Detected by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umiVar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873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variants_significa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/>
          <a:stretch/>
        </p:blipFill>
        <p:spPr>
          <a:xfrm>
            <a:off x="1187624" y="880239"/>
            <a:ext cx="6768752" cy="5908749"/>
          </a:xfrm>
          <a:prstGeom prst="rect">
            <a:avLst/>
          </a:prstGeom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166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Detected by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umiVar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3528318" y="692696"/>
            <a:ext cx="2267818" cy="3672408"/>
            <a:chOff x="7861405" y="1"/>
            <a:chExt cx="2267818" cy="5190776"/>
          </a:xfrm>
        </p:grpSpPr>
        <p:sp>
          <p:nvSpPr>
            <p:cNvPr id="9" name="Oval 8"/>
            <p:cNvSpPr/>
            <p:nvPr/>
          </p:nvSpPr>
          <p:spPr>
            <a:xfrm>
              <a:off x="9332103" y="1"/>
              <a:ext cx="797120" cy="5190776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9" idx="2"/>
            </p:cNvCxnSpPr>
            <p:nvPr/>
          </p:nvCxnSpPr>
          <p:spPr>
            <a:xfrm flipH="1">
              <a:off x="8396001" y="2595389"/>
              <a:ext cx="936102" cy="127224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861405" y="3842146"/>
              <a:ext cx="1115690" cy="43261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l">
                <a:lnSpc>
                  <a:spcPts val="2000"/>
                </a:lnSpc>
              </a:pPr>
              <a:r>
                <a:rPr lang="en-US" dirty="0" smtClean="0">
                  <a:solidFill>
                    <a:srgbClr val="FF0000"/>
                  </a:solidFill>
                  <a:latin typeface="Calibri"/>
                  <a:cs typeface="Calibri"/>
                </a:rPr>
                <a:t>Clonal SNVs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ariants_significa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/>
          <a:stretch/>
        </p:blipFill>
        <p:spPr>
          <a:xfrm>
            <a:off x="1187624" y="880239"/>
            <a:ext cx="6768752" cy="5908749"/>
          </a:xfrm>
          <a:prstGeom prst="rect">
            <a:avLst/>
          </a:prstGeom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166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Detected by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umiVar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rot="16200000">
            <a:off x="3268960" y="123529"/>
            <a:ext cx="589856" cy="1728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3563888" y="1282554"/>
            <a:ext cx="216024" cy="106632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59218" y="2420890"/>
            <a:ext cx="1716838" cy="5625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Mixed Populations?</a:t>
            </a:r>
          </a:p>
        </p:txBody>
      </p:sp>
    </p:spTree>
    <p:extLst>
      <p:ext uri="{BB962C8B-B14F-4D97-AF65-F5344CB8AC3E}">
        <p14:creationId xmlns:p14="http://schemas.microsoft.com/office/powerpoint/2010/main" val="4262819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ariants_significa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/>
          <a:stretch/>
        </p:blipFill>
        <p:spPr>
          <a:xfrm>
            <a:off x="1187624" y="880239"/>
            <a:ext cx="6768752" cy="5908749"/>
          </a:xfrm>
          <a:prstGeom prst="rect">
            <a:avLst/>
          </a:prstGeom>
        </p:spPr>
      </p:pic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2699792" y="2996952"/>
            <a:ext cx="864096" cy="7200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7826" y="3717034"/>
            <a:ext cx="1748903" cy="3060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AF 2% - 25%</a:t>
            </a:r>
            <a:endParaRPr lang="en-US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835696" y="908720"/>
            <a:ext cx="864096" cy="4392488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166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Detected by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umiVar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variants_significance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9"/>
          <a:stretch/>
        </p:blipFill>
        <p:spPr>
          <a:xfrm>
            <a:off x="1187624" y="880239"/>
            <a:ext cx="6768752" cy="5908749"/>
          </a:xfrm>
          <a:prstGeom prst="rect">
            <a:avLst/>
          </a:prstGeom>
        </p:spPr>
      </p:pic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1835696" y="3068960"/>
            <a:ext cx="763410" cy="117972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07073" y="2924944"/>
            <a:ext cx="2036935" cy="56254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Very low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-frequency 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variants: &lt;2%</a:t>
            </a:r>
            <a:endParaRPr lang="en-US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619672" y="908720"/>
            <a:ext cx="216024" cy="4392488"/>
          </a:xfrm>
          <a:prstGeom prst="roundRect">
            <a:avLst/>
          </a:prstGeom>
          <a:noFill/>
          <a:ln w="22225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1166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Detected by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umiVar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0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Comparison of 4 Variant Callers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20076a035_01_ven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184" y="1133090"/>
            <a:ext cx="6516216" cy="53922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1196752"/>
            <a:ext cx="116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Sample 35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04248" y="6453336"/>
            <a:ext cx="2356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Caspar 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Gross,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Ersoy</a:t>
            </a:r>
            <a:r>
              <a:rPr lang="en-US" sz="1600" dirty="0" smtClean="0">
                <a:solidFill>
                  <a:srgbClr val="595959"/>
                </a:solidFill>
                <a:latin typeface="Calibri"/>
                <a:cs typeface="Calibri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alibri"/>
                <a:cs typeface="Calibri"/>
              </a:rPr>
              <a:t>Kocak</a:t>
            </a:r>
            <a:endParaRPr lang="en-US" sz="1600" dirty="0">
              <a:solidFill>
                <a:srgbClr val="595959"/>
              </a:solidFill>
              <a:latin typeface="Calibri"/>
              <a:cs typeface="Calibri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187624" y="3068960"/>
            <a:ext cx="1152128" cy="64807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512" y="3789040"/>
            <a:ext cx="1944216" cy="306067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Allele Fraction &lt; 1%</a:t>
            </a:r>
            <a:endParaRPr lang="en-US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696" y="231033"/>
            <a:ext cx="52565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SNVs per Sample with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&gt;1000x Coverage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nvs_per_sample_1000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31" y="980728"/>
            <a:ext cx="599947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82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715"/>
            <a:ext cx="46805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Distribution of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low-AF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variants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across 32 Samples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71802" y="5795972"/>
            <a:ext cx="3147015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Genomic Position in 100bp bins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1449244" y="3243101"/>
            <a:ext cx="360826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Number of detected variants per bin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Picture 1" descr="histogram_variant_positions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" b="2886"/>
          <a:stretch/>
        </p:blipFill>
        <p:spPr>
          <a:xfrm>
            <a:off x="654050" y="1257300"/>
            <a:ext cx="8345934" cy="440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369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44624"/>
            <a:ext cx="48245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/>
                <a:cs typeface="Calibri"/>
              </a:rPr>
              <a:t>SARS-CoV-2 genome sequencing in Germany: January 2021</a:t>
            </a:r>
            <a:endParaRPr lang="en-US" altLang="en-US" b="1" dirty="0">
              <a:latin typeface="Calibri"/>
              <a:cs typeface="Calibri"/>
            </a:endParaRPr>
          </a:p>
        </p:txBody>
      </p:sp>
      <p:pic>
        <p:nvPicPr>
          <p:cNvPr id="2" name="Picture 1" descr="Screen Shot 2021-02-02 at 15.17.0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01"/>
          <a:stretch/>
        </p:blipFill>
        <p:spPr>
          <a:xfrm>
            <a:off x="251520" y="1484784"/>
            <a:ext cx="5377452" cy="3816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21-02-02 at 13.57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861048"/>
            <a:ext cx="5508104" cy="2759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9512" y="1052736"/>
            <a:ext cx="548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Sequencing of viral genomes for 5-10% of positive cases: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8144" y="3140968"/>
            <a:ext cx="3121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State of Baden-Württemberg:</a:t>
            </a:r>
          </a:p>
          <a:p>
            <a:r>
              <a:rPr lang="en-US" dirty="0" smtClean="0">
                <a:latin typeface="Calibri"/>
                <a:cs typeface="Calibri"/>
              </a:rPr>
              <a:t>Sequencing of all positive cases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24" name="Picture 23" descr="DeCOI_Logo_2020-12-3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04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231031"/>
            <a:ext cx="554461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Mutational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Signature of Low-AF Variants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mutation_profil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052736"/>
            <a:ext cx="5895959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00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5715"/>
            <a:ext cx="52565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Outlook: Federated Molecular Surveillance in Germany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0232" y="6381328"/>
            <a:ext cx="2470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Joachim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Schultze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Uni</a:t>
            </a:r>
            <a:r>
              <a:rPr 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Bonn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xmlns="" id="{0BE8DB65-8EF8-4D85-BB97-0513FF34E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496" y="908720"/>
            <a:ext cx="9059758" cy="4608512"/>
          </a:xfrm>
          <a:prstGeom prst="rect">
            <a:avLst/>
          </a:prstGeom>
        </p:spPr>
      </p:pic>
      <p:pic>
        <p:nvPicPr>
          <p:cNvPr id="14" name="Google Shape;62;p14">
            <a:extLst>
              <a:ext uri="{FF2B5EF4-FFF2-40B4-BE49-F238E27FC236}">
                <a16:creationId xmlns:a16="http://schemas.microsoft.com/office/drawing/2014/main" xmlns="" id="{78D8AEB7-C460-42F8-8EAB-8909928122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20" y="6222997"/>
            <a:ext cx="2118732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3;p14">
            <a:extLst>
              <a:ext uri="{FF2B5EF4-FFF2-40B4-BE49-F238E27FC236}">
                <a16:creationId xmlns:a16="http://schemas.microsoft.com/office/drawing/2014/main" xmlns="" id="{B317956A-A141-4051-A901-CB1D745DD2D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784" y="5915596"/>
            <a:ext cx="1584176" cy="85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xmlns="" id="{F0ACEDC7-645F-4271-AA79-D1247F1E8AD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155846"/>
            <a:ext cx="2016224" cy="610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</p:pic>
      <p:pic>
        <p:nvPicPr>
          <p:cNvPr id="19" name="Picture 18" descr="DeCOI_Logo_2020-12-3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1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2" name="Picture 2">
            <a:extLst>
              <a:ext uri="{FF2B5EF4-FFF2-40B4-BE49-F238E27FC236}">
                <a16:creationId xmlns:a16="http://schemas.microsoft.com/office/drawing/2014/main" xmlns="" id="{65CD6EDA-F821-4008-86A3-9C86AEF0B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6310237"/>
            <a:ext cx="3384376" cy="431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2584" name="Inhaltsplatzhalter 2">
            <a:extLst>
              <a:ext uri="{FF2B5EF4-FFF2-40B4-BE49-F238E27FC236}">
                <a16:creationId xmlns:a16="http://schemas.microsoft.com/office/drawing/2014/main" xmlns="" id="{7AB35E91-0D27-4ABE-899D-ECA8A5C306E2}"/>
              </a:ext>
            </a:extLst>
          </p:cNvPr>
          <p:cNvSpPr txBox="1">
            <a:spLocks/>
          </p:cNvSpPr>
          <p:nvPr/>
        </p:nvSpPr>
        <p:spPr bwMode="auto">
          <a:xfrm>
            <a:off x="3131840" y="908720"/>
            <a:ext cx="158417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Tübingen </a:t>
            </a:r>
            <a:r>
              <a:rPr lang="de-DE" altLang="en-US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Bioinfo</a:t>
            </a: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de-DE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Caspar </a:t>
            </a:r>
            <a:r>
              <a:rPr lang="de-DE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Gross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Leon </a:t>
            </a: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Schütz</a:t>
            </a:r>
          </a:p>
          <a:p>
            <a:pPr>
              <a:spcBef>
                <a:spcPts val="0"/>
              </a:spcBef>
            </a:pPr>
            <a:r>
              <a:rPr lang="de-DE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Jakob </a:t>
            </a:r>
            <a:r>
              <a:rPr lang="de-DE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Admard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Ersoy Kocak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251520" y="908720"/>
            <a:ext cx="2520280" cy="20882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b="1" dirty="0" smtClean="0">
                <a:latin typeface="Calibri"/>
                <a:cs typeface="Calibri"/>
              </a:rPr>
              <a:t>Tübingen (NCCT, </a:t>
            </a:r>
            <a:r>
              <a:rPr lang="en-GB" sz="1400" b="1" dirty="0" smtClean="0">
                <a:latin typeface="Calibri"/>
                <a:cs typeface="Calibri"/>
              </a:rPr>
              <a:t>Microbiology,</a:t>
            </a:r>
            <a:r>
              <a:rPr lang="en-GB" sz="1400" b="1" dirty="0" smtClean="0">
                <a:latin typeface="Calibri"/>
                <a:cs typeface="Calibri"/>
              </a:rPr>
              <a:t/>
            </a:r>
            <a:br>
              <a:rPr lang="en-GB" sz="1400" b="1" dirty="0" smtClean="0">
                <a:latin typeface="Calibri"/>
                <a:cs typeface="Calibri"/>
              </a:rPr>
            </a:br>
            <a:r>
              <a:rPr lang="en-GB" sz="1400" b="1" dirty="0" smtClean="0">
                <a:latin typeface="Calibri"/>
                <a:cs typeface="Calibri"/>
              </a:rPr>
              <a:t>Human Genetics, </a:t>
            </a:r>
            <a:r>
              <a:rPr lang="en-GB" sz="1400" b="1" dirty="0" err="1" smtClean="0">
                <a:latin typeface="Calibri"/>
                <a:cs typeface="Calibri"/>
              </a:rPr>
              <a:t>QBiC</a:t>
            </a:r>
            <a:r>
              <a:rPr lang="en-GB" sz="1400" b="1" dirty="0" smtClean="0">
                <a:latin typeface="Calibri"/>
                <a:cs typeface="Calibri"/>
              </a:rPr>
              <a:t>)</a:t>
            </a:r>
            <a:r>
              <a:rPr lang="en-GB" sz="1400" b="1" dirty="0" smtClean="0">
                <a:latin typeface="Calibri"/>
                <a:cs typeface="Calibri"/>
              </a:rPr>
              <a:t>:</a:t>
            </a:r>
            <a:br>
              <a:rPr lang="en-GB" sz="1400" b="1" dirty="0" smtClean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Michaela </a:t>
            </a:r>
            <a:r>
              <a:rPr lang="en-GB" sz="1400" dirty="0" err="1">
                <a:latin typeface="Calibri"/>
                <a:cs typeface="Calibri"/>
              </a:rPr>
              <a:t>Pogoda</a:t>
            </a:r>
            <a:endParaRPr lang="en-GB" sz="1400" b="1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 smtClean="0">
                <a:latin typeface="Calibri"/>
                <a:cs typeface="Calibri"/>
              </a:rPr>
              <a:t>Angel </a:t>
            </a:r>
            <a:r>
              <a:rPr lang="en-GB" sz="1400" dirty="0" err="1" smtClean="0">
                <a:latin typeface="Calibri"/>
                <a:cs typeface="Calibri"/>
              </a:rPr>
              <a:t>Angelov</a:t>
            </a:r>
            <a:endParaRPr lang="en-GB" sz="1400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>
                <a:latin typeface="Calibri"/>
                <a:cs typeface="Calibri"/>
              </a:rPr>
              <a:t>Michael </a:t>
            </a:r>
            <a:r>
              <a:rPr lang="en-GB" sz="1400" dirty="0" err="1" smtClean="0">
                <a:latin typeface="Calibri"/>
                <a:cs typeface="Calibri"/>
              </a:rPr>
              <a:t>Sonnabend</a:t>
            </a:r>
            <a:endParaRPr lang="en-GB" sz="1400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 smtClean="0">
                <a:latin typeface="Calibri"/>
                <a:cs typeface="Calibri"/>
              </a:rPr>
              <a:t>Marie </a:t>
            </a:r>
            <a:r>
              <a:rPr lang="en-GB" sz="1400" dirty="0" err="1" smtClean="0">
                <a:latin typeface="Calibri"/>
                <a:cs typeface="Calibri"/>
              </a:rPr>
              <a:t>Gauder</a:t>
            </a:r>
            <a:endParaRPr lang="en-GB" sz="1400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 err="1" smtClean="0">
                <a:latin typeface="Calibri"/>
                <a:cs typeface="Calibri"/>
              </a:rPr>
              <a:t>Silke</a:t>
            </a:r>
            <a:r>
              <a:rPr lang="en-GB" sz="1400" dirty="0" smtClean="0">
                <a:latin typeface="Calibri"/>
                <a:cs typeface="Calibri"/>
              </a:rPr>
              <a:t> Peter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 smtClean="0">
                <a:latin typeface="Calibri"/>
                <a:cs typeface="Calibri"/>
              </a:rPr>
              <a:t>Daniela </a:t>
            </a:r>
            <a:r>
              <a:rPr lang="en-GB" sz="1400" dirty="0" err="1" smtClean="0">
                <a:latin typeface="Calibri"/>
                <a:cs typeface="Calibri"/>
              </a:rPr>
              <a:t>Bezdan</a:t>
            </a: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>Nicolas </a:t>
            </a:r>
            <a:r>
              <a:rPr lang="en-GB" sz="1400" dirty="0" err="1" smtClean="0">
                <a:latin typeface="Calibri"/>
                <a:cs typeface="Calibri"/>
              </a:rPr>
              <a:t>Casadei</a:t>
            </a:r>
            <a:endParaRPr lang="en-GB" sz="1400" dirty="0" smtClean="0">
              <a:latin typeface="Calibri"/>
              <a:cs typeface="Calibri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1400" dirty="0" smtClean="0">
                <a:latin typeface="Calibri"/>
                <a:cs typeface="Calibri"/>
              </a:rPr>
              <a:t>Olaf </a:t>
            </a:r>
            <a:r>
              <a:rPr lang="en-GB" sz="1400" dirty="0" err="1" smtClean="0">
                <a:latin typeface="Calibri"/>
                <a:cs typeface="Calibri"/>
              </a:rPr>
              <a:t>Riess</a:t>
            </a: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/>
            </a:r>
            <a:br>
              <a:rPr lang="en-GB" sz="1400" dirty="0" smtClean="0">
                <a:latin typeface="Calibri"/>
                <a:cs typeface="Calibri"/>
              </a:rPr>
            </a:b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332656"/>
            <a:ext cx="15121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Thanks!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3284986"/>
            <a:ext cx="2037186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Calibri"/>
                <a:cs typeface="Calibri"/>
              </a:rPr>
              <a:t>Düsseldorf:</a:t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 smtClean="0">
                <a:latin typeface="Calibri"/>
                <a:cs typeface="Calibri"/>
              </a:rPr>
              <a:t>Alexander </a:t>
            </a:r>
            <a:r>
              <a:rPr lang="en-GB" sz="1400" dirty="0" err="1" smtClean="0">
                <a:latin typeface="Calibri"/>
                <a:cs typeface="Calibri"/>
              </a:rPr>
              <a:t>Dilthey</a:t>
            </a:r>
            <a:endParaRPr lang="en-GB" sz="1400" dirty="0" smtClean="0">
              <a:latin typeface="Calibri"/>
              <a:cs typeface="Calibri"/>
            </a:endParaRPr>
          </a:p>
          <a:p>
            <a:r>
              <a:rPr lang="en-GB" sz="1400" dirty="0" smtClean="0">
                <a:latin typeface="Calibri"/>
                <a:cs typeface="Calibri"/>
              </a:rPr>
              <a:t>Maximilian </a:t>
            </a:r>
            <a:r>
              <a:rPr lang="en-GB" sz="1400" dirty="0" err="1">
                <a:latin typeface="Calibri"/>
                <a:cs typeface="Calibri"/>
              </a:rPr>
              <a:t>Damagnez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Ashley-Jane </a:t>
            </a:r>
            <a:r>
              <a:rPr lang="en-GB" sz="1400" dirty="0" err="1">
                <a:latin typeface="Calibri"/>
                <a:cs typeface="Calibri"/>
              </a:rPr>
              <a:t>Duplessis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Torsten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Feldt</a:t>
            </a:r>
            <a:r>
              <a:rPr lang="en-GB" sz="1400" b="1" dirty="0">
                <a:latin typeface="Calibri"/>
                <a:cs typeface="Calibri"/>
              </a:rPr>
              <a:t/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Torsten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Houwaart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Lisanna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Hülse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Björn</a:t>
            </a:r>
            <a:r>
              <a:rPr lang="en-GB" sz="1400" dirty="0">
                <a:latin typeface="Calibri"/>
                <a:cs typeface="Calibri"/>
              </a:rPr>
              <a:t> Jensen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Malte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Kohns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Vasconcelos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Susanne Kolbe-Busch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Jessica Nicolai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Klaus </a:t>
            </a:r>
            <a:r>
              <a:rPr lang="en-GB" sz="1400" dirty="0" err="1">
                <a:latin typeface="Calibri"/>
                <a:cs typeface="Calibri"/>
              </a:rPr>
              <a:t>Pfeffer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Daniel </a:t>
            </a:r>
            <a:r>
              <a:rPr lang="en-GB" sz="1400" dirty="0" err="1">
                <a:latin typeface="Calibri"/>
                <a:cs typeface="Calibri"/>
              </a:rPr>
              <a:t>Strelow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Jörg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>
                <a:latin typeface="Calibri"/>
                <a:cs typeface="Calibri"/>
              </a:rPr>
              <a:t>Timm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Andreas Walker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Tobias </a:t>
            </a:r>
            <a:r>
              <a:rPr lang="en-GB" sz="1400" dirty="0" err="1" smtClean="0">
                <a:latin typeface="Calibri"/>
                <a:cs typeface="Calibri"/>
              </a:rPr>
              <a:t>Wienemann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0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2" name="Content Placeholder 5">
            <a:extLst>
              <a:ext uri="{FF2B5EF4-FFF2-40B4-BE49-F238E27FC236}">
                <a16:creationId xmlns:a16="http://schemas.microsoft.com/office/drawing/2014/main" xmlns="" id="{CCF4FB7B-96E1-48CB-8F8A-193596071BEF}"/>
              </a:ext>
            </a:extLst>
          </p:cNvPr>
          <p:cNvSpPr txBox="1">
            <a:spLocks/>
          </p:cNvSpPr>
          <p:nvPr/>
        </p:nvSpPr>
        <p:spPr>
          <a:xfrm>
            <a:off x="7074962" y="908721"/>
            <a:ext cx="2177558" cy="52877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>
                <a:latin typeface="Calibri"/>
                <a:cs typeface="Calibri"/>
              </a:rPr>
              <a:t>RKI:</a:t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Oliver Drechsel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Stephan Fuchs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Max von Kleist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Djin</a:t>
            </a:r>
            <a:r>
              <a:rPr lang="en-GB" sz="1400" dirty="0">
                <a:latin typeface="Calibri"/>
                <a:cs typeface="Calibri"/>
              </a:rPr>
              <a:t> Ye Oh</a:t>
            </a:r>
            <a:br>
              <a:rPr lang="en-GB" sz="1400" dirty="0"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Aleksandar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Radonic</a:t>
            </a:r>
            <a:r>
              <a:rPr lang="en-GB" sz="14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/>
            </a:r>
            <a:br>
              <a:rPr lang="en-GB" sz="14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Maureen Smith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Andrea </a:t>
            </a:r>
            <a:r>
              <a:rPr lang="en-GB" sz="1400" dirty="0" err="1">
                <a:latin typeface="Calibri"/>
                <a:cs typeface="Calibri"/>
              </a:rPr>
              <a:t>Theumer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Wiep</a:t>
            </a:r>
            <a:r>
              <a:rPr lang="en-GB" sz="1400" dirty="0">
                <a:latin typeface="Calibri"/>
                <a:cs typeface="Calibri"/>
              </a:rPr>
              <a:t> van der </a:t>
            </a:r>
            <a:r>
              <a:rPr lang="en-GB" sz="1400" dirty="0" err="1">
                <a:latin typeface="Calibri"/>
                <a:cs typeface="Calibri"/>
              </a:rPr>
              <a:t>Toorn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Maria </a:t>
            </a:r>
            <a:r>
              <a:rPr lang="en-GB" sz="1400" dirty="0" err="1">
                <a:latin typeface="Calibri"/>
                <a:cs typeface="Calibri"/>
              </a:rPr>
              <a:t>Trofimova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b="1" dirty="0">
                <a:latin typeface="Calibri"/>
                <a:cs typeface="Calibri"/>
              </a:rPr>
              <a:t>Max Planck Institute SHH: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>Denise Kühnert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Ariane Weber</a:t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  <a:t>DRESDEN-</a:t>
            </a:r>
            <a:r>
              <a:rPr lang="de-DE" sz="1400" b="1" dirty="0" err="1">
                <a:solidFill>
                  <a:srgbClr val="000000"/>
                </a:solidFill>
                <a:latin typeface="Calibri"/>
                <a:cs typeface="Calibri"/>
              </a:rPr>
              <a:t>concept</a:t>
            </a:r>
            <a: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  <a:t>Genome Center:</a:t>
            </a:r>
            <a:b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>Andreas Dahl</a:t>
            </a:r>
            <a:b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>Katrin Sameith-Lauber</a:t>
            </a:r>
            <a:b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>Sylke Winkler</a:t>
            </a:r>
          </a:p>
          <a:p>
            <a:pPr marL="0" indent="0">
              <a:buNone/>
            </a:pPr>
            <a:r>
              <a:rPr lang="de-DE" sz="1400" b="1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HZI:</a:t>
            </a:r>
            <a:br>
              <a:rPr lang="de-DE" sz="1400" b="1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  <a:t>Adrian Fritz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Calibri" panose="020F0502020204030204" pitchFamily="34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  <a:t>Alice McHardy</a:t>
            </a:r>
            <a:br>
              <a:rPr lang="de-DE" sz="1400" dirty="0">
                <a:solidFill>
                  <a:srgbClr val="000000"/>
                </a:solidFill>
                <a:latin typeface="Calibri"/>
                <a:ea typeface="Calibri" panose="020F0502020204030204" pitchFamily="34" charset="0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b="1" dirty="0">
                <a:latin typeface="Calibri"/>
                <a:cs typeface="Calibri"/>
              </a:rPr>
              <a:t>Cologne: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 err="1">
                <a:latin typeface="Calibri"/>
                <a:cs typeface="Calibri"/>
              </a:rPr>
              <a:t>Konrad</a:t>
            </a:r>
            <a:r>
              <a:rPr lang="en-GB" sz="1400" dirty="0">
                <a:latin typeface="Calibri"/>
                <a:cs typeface="Calibri"/>
              </a:rPr>
              <a:t> </a:t>
            </a:r>
            <a:r>
              <a:rPr lang="en-GB" sz="1400" dirty="0" err="1" smtClean="0">
                <a:latin typeface="Calibri"/>
                <a:cs typeface="Calibri"/>
              </a:rPr>
              <a:t>Förstner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xmlns="" id="{425599FF-D389-4885-BEC0-0B9AEAFC7171}"/>
              </a:ext>
            </a:extLst>
          </p:cNvPr>
          <p:cNvSpPr txBox="1">
            <a:spLocks/>
          </p:cNvSpPr>
          <p:nvPr/>
        </p:nvSpPr>
        <p:spPr>
          <a:xfrm>
            <a:off x="4788024" y="908720"/>
            <a:ext cx="2376264" cy="50770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b="1" dirty="0" err="1">
                <a:latin typeface="Calibri"/>
                <a:cs typeface="Calibri"/>
              </a:rPr>
              <a:t>CeBiTec</a:t>
            </a:r>
            <a:r>
              <a:rPr lang="de-DE" sz="1400" b="1" dirty="0">
                <a:latin typeface="Calibri"/>
                <a:cs typeface="Calibri"/>
              </a:rPr>
              <a:t> Bielefeld:</a:t>
            </a:r>
            <a:br>
              <a:rPr lang="de-DE" sz="1400" b="1" dirty="0"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David Brandt</a:t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Tobias Busche</a:t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Markus Haak</a:t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dirty="0">
                <a:latin typeface="Calibri"/>
                <a:cs typeface="Calibri"/>
              </a:rPr>
              <a:t>Jörn Kalinowski</a:t>
            </a:r>
            <a:br>
              <a:rPr lang="de-DE" sz="1400" dirty="0"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Levin-Joe Klages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Alexander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Sczyrba</a:t>
            </a: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Marina Simunovic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Svenja Vinke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Ev. Klinikum Bethel, Bielefeld:</a:t>
            </a: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Dr. Christiane Scherer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MVZ </a:t>
            </a:r>
            <a:r>
              <a:rPr lang="de-DE" sz="1400" b="1" dirty="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Diamedis</a:t>
            </a:r>
            <a:r>
              <a:rPr lang="de-DE" sz="1400" b="1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, Sennestadt:</a:t>
            </a: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Dr. Thomas Diedrich</a:t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MVZ Eberhard und </a:t>
            </a:r>
            <a:r>
              <a:rPr lang="de-DE" sz="1400" b="1" dirty="0" smtClean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Partner</a:t>
            </a:r>
            <a:r>
              <a:rPr lang="de-DE" sz="1400" b="1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, Dortmund:</a:t>
            </a: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Dr. Frank-Jörg </a:t>
            </a:r>
            <a:r>
              <a:rPr lang="de-DE" sz="1400" dirty="0" err="1">
                <a:solidFill>
                  <a:srgbClr val="000000"/>
                </a:solidFill>
                <a:effectLst/>
                <a:latin typeface="Calibri"/>
                <a:ea typeface="Times New Roman" panose="02020603050405020304" pitchFamily="18" charset="0"/>
                <a:cs typeface="Calibri"/>
              </a:rPr>
              <a:t>Vorhölter</a:t>
            </a:r>
            <a:r>
              <a:rPr lang="de-DE" sz="14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alibri"/>
                <a:ea typeface="Times New Roman" panose="02020603050405020304" pitchFamily="18" charset="0"/>
                <a:cs typeface="Calibri"/>
              </a:rPr>
            </a:br>
            <a:r>
              <a:rPr lang="de-DE" sz="1400" b="1" dirty="0">
                <a:solidFill>
                  <a:srgbClr val="000000"/>
                </a:solidFill>
                <a:latin typeface="Calibri"/>
                <a:cs typeface="Calibri"/>
              </a:rPr>
              <a:t>Saarland University:</a:t>
            </a: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>Kathrin </a:t>
            </a:r>
            <a:r>
              <a:rPr lang="de-DE" sz="1400" dirty="0" err="1">
                <a:solidFill>
                  <a:srgbClr val="000000"/>
                </a:solidFill>
                <a:latin typeface="Calibri"/>
                <a:cs typeface="Calibri"/>
              </a:rPr>
              <a:t>Kattler</a:t>
            </a:r>
            <a: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  <a:t/>
            </a:r>
            <a:br>
              <a:rPr lang="de-DE" sz="1400" dirty="0">
                <a:solidFill>
                  <a:srgbClr val="000000"/>
                </a:solidFill>
                <a:latin typeface="Calibri"/>
                <a:cs typeface="Calibri"/>
              </a:rPr>
            </a:br>
            <a: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Jörn Walter</a:t>
            </a:r>
            <a:br>
              <a:rPr lang="de-DE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</a:br>
            <a:endParaRPr lang="de-DE" sz="1400" b="0" i="0" u="none" strike="noStrike" baseline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1400" b="1" dirty="0">
              <a:latin typeface="Calibri"/>
              <a:cs typeface="Calibri"/>
            </a:endParaRPr>
          </a:p>
          <a:p>
            <a:pPr marL="0" indent="0">
              <a:buNone/>
            </a:pPr>
            <a:endParaRPr lang="en-GB" sz="1400" dirty="0">
              <a:latin typeface="Calibri"/>
              <a:cs typeface="Calibri"/>
            </a:endParaRPr>
          </a:p>
          <a:p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24" name="Textfeld 11">
            <a:extLst>
              <a:ext uri="{FF2B5EF4-FFF2-40B4-BE49-F238E27FC236}">
                <a16:creationId xmlns:a16="http://schemas.microsoft.com/office/drawing/2014/main" xmlns="" id="{B71D5990-A0E7-48EA-A73D-7832DAD9EE83}"/>
              </a:ext>
            </a:extLst>
          </p:cNvPr>
          <p:cNvSpPr txBox="1"/>
          <p:nvPr/>
        </p:nvSpPr>
        <p:spPr>
          <a:xfrm>
            <a:off x="2267744" y="3905672"/>
            <a:ext cx="2592288" cy="2952328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0" indent="0">
              <a:buNone/>
            </a:pPr>
            <a:r>
              <a:rPr lang="en-GB" sz="1400" b="1" dirty="0">
                <a:latin typeface="Calibri"/>
                <a:cs typeface="Calibri"/>
              </a:rPr>
              <a:t>TU Munich</a:t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b="1" dirty="0">
                <a:latin typeface="Calibri"/>
                <a:cs typeface="Calibri"/>
              </a:rPr>
              <a:t>(Virology, Computer Science):</a:t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Elisabeth Esser</a:t>
            </a:r>
            <a:r>
              <a:rPr lang="en-GB" sz="1400" b="1" dirty="0">
                <a:latin typeface="Calibri"/>
                <a:cs typeface="Calibri"/>
              </a:rPr>
              <a:t/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Julien Gagneur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Dieter Hoffmann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Alexander Karollus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Christian </a:t>
            </a:r>
            <a:r>
              <a:rPr lang="en-GB" sz="1400" dirty="0" err="1">
                <a:latin typeface="Calibri"/>
                <a:cs typeface="Calibri"/>
              </a:rPr>
              <a:t>Mertes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Thomas </a:t>
            </a:r>
            <a:r>
              <a:rPr lang="en-GB" sz="1400" dirty="0" err="1">
                <a:latin typeface="Calibri"/>
                <a:cs typeface="Calibri"/>
              </a:rPr>
              <a:t>Michler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Ulrike </a:t>
            </a:r>
            <a:r>
              <a:rPr lang="en-GB" sz="1400" dirty="0" err="1">
                <a:latin typeface="Calibri"/>
                <a:cs typeface="Calibri"/>
              </a:rPr>
              <a:t>Protzer</a:t>
            </a: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Eva-Christina Schulte</a:t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/>
            </a:r>
            <a:br>
              <a:rPr lang="en-GB" sz="1400" dirty="0">
                <a:latin typeface="Calibri"/>
                <a:cs typeface="Calibri"/>
              </a:rPr>
            </a:br>
            <a:r>
              <a:rPr lang="en-GB" sz="1400" b="1" dirty="0" err="1">
                <a:latin typeface="Calibri"/>
                <a:cs typeface="Calibri"/>
              </a:rPr>
              <a:t>Charité</a:t>
            </a:r>
            <a:r>
              <a:rPr lang="en-GB" sz="1400" b="1" dirty="0">
                <a:latin typeface="Calibri"/>
                <a:cs typeface="Calibri"/>
              </a:rPr>
              <a:t>:</a:t>
            </a:r>
            <a:br>
              <a:rPr lang="en-GB" sz="1400" b="1" dirty="0">
                <a:latin typeface="Calibri"/>
                <a:cs typeface="Calibri"/>
              </a:rPr>
            </a:br>
            <a:r>
              <a:rPr lang="en-GB" sz="1400" dirty="0">
                <a:latin typeface="Calibri"/>
                <a:cs typeface="Calibri"/>
              </a:rPr>
              <a:t>Michael Hummel</a:t>
            </a:r>
            <a:br>
              <a:rPr lang="en-GB" sz="1400" dirty="0">
                <a:latin typeface="Calibri"/>
                <a:cs typeface="Calibri"/>
              </a:rPr>
            </a:br>
            <a:endParaRPr lang="en-GB" sz="1400" b="1" dirty="0">
              <a:latin typeface="Calibri"/>
              <a:cs typeface="Calibri"/>
            </a:endParaRP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xmlns="" id="{7AB35E91-0D27-4ABE-899D-ECA8A5C306E2}"/>
              </a:ext>
            </a:extLst>
          </p:cNvPr>
          <p:cNvSpPr txBox="1">
            <a:spLocks/>
          </p:cNvSpPr>
          <p:nvPr/>
        </p:nvSpPr>
        <p:spPr bwMode="auto">
          <a:xfrm>
            <a:off x="3131840" y="2132856"/>
            <a:ext cx="158417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Tübingen </a:t>
            </a:r>
            <a:r>
              <a:rPr lang="de-DE" altLang="en-US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Virology</a:t>
            </a: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de-DE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Tina </a:t>
            </a:r>
            <a:r>
              <a:rPr lang="de-DE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Ganzenmüller</a:t>
            </a:r>
            <a:endParaRPr lang="de-DE" alt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Angelika </a:t>
            </a:r>
            <a:r>
              <a:rPr lang="de-DE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Iftner</a:t>
            </a:r>
            <a:endParaRPr lang="de-DE" altLang="en-US" sz="1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Thomas </a:t>
            </a:r>
            <a:r>
              <a:rPr lang="de-DE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Iftner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xmlns="" id="{7AB35E91-0D27-4ABE-899D-ECA8A5C306E2}"/>
              </a:ext>
            </a:extLst>
          </p:cNvPr>
          <p:cNvSpPr txBox="1">
            <a:spLocks/>
          </p:cNvSpPr>
          <p:nvPr/>
        </p:nvSpPr>
        <p:spPr bwMode="auto">
          <a:xfrm>
            <a:off x="3131840" y="3068960"/>
            <a:ext cx="158417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Tübingen ICU:</a:t>
            </a:r>
            <a:endParaRPr lang="de-DE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Siri Göpel</a:t>
            </a: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Michael </a:t>
            </a:r>
            <a:r>
              <a:rPr lang="de-DE" altLang="en-US" sz="1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Bitzer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xmlns="" id="{7AB35E91-0D27-4ABE-899D-ECA8A5C306E2}"/>
              </a:ext>
            </a:extLst>
          </p:cNvPr>
          <p:cNvSpPr txBox="1">
            <a:spLocks/>
          </p:cNvSpPr>
          <p:nvPr/>
        </p:nvSpPr>
        <p:spPr bwMode="auto">
          <a:xfrm>
            <a:off x="4788024" y="5733256"/>
            <a:ext cx="1800200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altLang="en-US" sz="14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DeCOI</a:t>
            </a: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&amp; NGS-CN:</a:t>
            </a: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 descr="DeCOI_Logo_2020-12-3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25582"/>
            <a:ext cx="2016224" cy="517184"/>
          </a:xfrm>
          <a:prstGeom prst="rect">
            <a:avLst/>
          </a:prstGeom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88640"/>
            <a:ext cx="1306775" cy="584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7">
            <a:extLst>
              <a:ext uri="{FF2B5EF4-FFF2-40B4-BE49-F238E27FC236}">
                <a16:creationId xmlns:a16="http://schemas.microsoft.com/office/drawing/2014/main" xmlns="" id="{6F33F9D2-FDC6-467A-BD52-1C5803D91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92" b="10918"/>
          <a:stretch>
            <a:fillRect/>
          </a:stretch>
        </p:blipFill>
        <p:spPr bwMode="auto">
          <a:xfrm>
            <a:off x="5292080" y="77741"/>
            <a:ext cx="1944216" cy="61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xmlns="" id="{7AB35E91-0D27-4ABE-899D-ECA8A5C306E2}"/>
              </a:ext>
            </a:extLst>
          </p:cNvPr>
          <p:cNvSpPr txBox="1">
            <a:spLocks/>
          </p:cNvSpPr>
          <p:nvPr/>
        </p:nvSpPr>
        <p:spPr bwMode="auto">
          <a:xfrm>
            <a:off x="1763688" y="2420888"/>
            <a:ext cx="1584176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</a:pPr>
            <a:r>
              <a:rPr lang="de-DE" altLang="en-US" sz="14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Twist:</a:t>
            </a:r>
            <a:endParaRPr lang="de-DE" alt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Tina Han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Ulrike Harms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0"/>
              </a:spcBef>
            </a:pPr>
            <a:r>
              <a:rPr lang="de-DE" altLang="en-US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Oliver Stephan</a:t>
            </a:r>
            <a:endParaRPr lang="de-DE" alt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BDB6B6-C31A-456B-B03A-E775BE989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7760"/>
            <a:ext cx="8686800" cy="460337"/>
          </a:xfrm>
        </p:spPr>
        <p:txBody>
          <a:bodyPr/>
          <a:lstStyle/>
          <a:p>
            <a:r>
              <a:rPr lang="en-US" dirty="0"/>
              <a:t>“Detecting known and novel mutations in a host's SARS-CoV-2 population by ultra-deep sequencing with unique molecular barcodes”</a:t>
            </a: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EC6F417B-E464-9F4C-BF89-393BE28B14D3}"/>
              </a:ext>
            </a:extLst>
          </p:cNvPr>
          <p:cNvSpPr txBox="1">
            <a:spLocks/>
          </p:cNvSpPr>
          <p:nvPr/>
        </p:nvSpPr>
        <p:spPr>
          <a:xfrm>
            <a:off x="228600" y="2568605"/>
            <a:ext cx="8686800" cy="86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Helvetica Neue"/>
              <a:buNone/>
              <a:defRPr sz="1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fontAlgn="auto" hangingPunct="1">
              <a:buClr>
                <a:srgbClr val="FFFFFF"/>
              </a:buClr>
            </a:pPr>
            <a:r>
              <a:rPr lang="de-DE" sz="3200" kern="0" dirty="0">
                <a:solidFill>
                  <a:srgbClr val="FFFFFF"/>
                </a:solidFill>
              </a:rPr>
              <a:t>Questions?</a:t>
            </a:r>
            <a:endParaRPr lang="en-GB" sz="3200"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9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adial_time_clad_lab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90" y="836712"/>
            <a:ext cx="6444226" cy="6021288"/>
          </a:xfrm>
          <a:prstGeom prst="rect">
            <a:avLst/>
          </a:prstGeom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188640"/>
            <a:ext cx="5184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NextStrain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European Clades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DeCOI_Logo_2020-12-3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  <p:pic>
        <p:nvPicPr>
          <p:cNvPr id="6" name="Picture 5" descr="label_radial_time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1"/>
          <a:stretch/>
        </p:blipFill>
        <p:spPr>
          <a:xfrm>
            <a:off x="0" y="1041400"/>
            <a:ext cx="2915816" cy="11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44625"/>
            <a:ext cx="41044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NextStrain</a:t>
            </a:r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: Linearly Increasing Divergence of Strains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DeCOI_Logo_2020-12-3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  <p:pic>
        <p:nvPicPr>
          <p:cNvPr id="3" name="Picture 2" descr="clock_cla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21" y="1196752"/>
            <a:ext cx="8314335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90322_10476_PacBio_Sequel2_R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5301210"/>
            <a:ext cx="1008112" cy="1512167"/>
          </a:xfrm>
          <a:prstGeom prst="rect">
            <a:avLst/>
          </a:prstGeom>
        </p:spPr>
      </p:pic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44624"/>
            <a:ext cx="396044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Sequencing Strategies for SARS-CoV2 Genomes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dna vs rna structure">
            <a:extLst>
              <a:ext uri="{FF2B5EF4-FFF2-40B4-BE49-F238E27FC236}">
                <a16:creationId xmlns:a16="http://schemas.microsoft.com/office/drawing/2014/main" xmlns="" id="{87900872-26B4-4E48-84CB-7B6D12ED9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1" t="4684" r="28666" b="11493"/>
          <a:stretch/>
        </p:blipFill>
        <p:spPr bwMode="auto">
          <a:xfrm rot="16200000">
            <a:off x="4856857" y="901626"/>
            <a:ext cx="426251" cy="159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96297DC-BFCF-8B4C-BF7A-58E84BA8C47B}"/>
              </a:ext>
            </a:extLst>
          </p:cNvPr>
          <p:cNvSpPr txBox="1"/>
          <p:nvPr/>
        </p:nvSpPr>
        <p:spPr>
          <a:xfrm>
            <a:off x="6466383" y="1700808"/>
            <a:ext cx="2354091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Reverse transcription of the complete SARS-CoV-2 RNA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xmlns="" id="{7CD9129D-AD62-734F-BD68-272DC1F57D15}"/>
              </a:ext>
            </a:extLst>
          </p:cNvPr>
          <p:cNvSpPr/>
          <p:nvPr/>
        </p:nvSpPr>
        <p:spPr>
          <a:xfrm rot="2700000">
            <a:off x="3715432" y="2528936"/>
            <a:ext cx="228144" cy="523131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pic>
        <p:nvPicPr>
          <p:cNvPr id="13" name="Picture 4" descr="dna vs rna structure">
            <a:extLst>
              <a:ext uri="{FF2B5EF4-FFF2-40B4-BE49-F238E27FC236}">
                <a16:creationId xmlns:a16="http://schemas.microsoft.com/office/drawing/2014/main" xmlns="" id="{F8EDE408-A80E-924A-A77E-7551EC16F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1" t="3776" r="52147" b="11493"/>
          <a:stretch/>
        </p:blipFill>
        <p:spPr bwMode="auto">
          <a:xfrm rot="16200000">
            <a:off x="4740957" y="1744024"/>
            <a:ext cx="546973" cy="162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xmlns="" id="{3F7BD655-ADFF-444E-80D9-9A232BFF8935}"/>
              </a:ext>
            </a:extLst>
          </p:cNvPr>
          <p:cNvSpPr/>
          <p:nvPr/>
        </p:nvSpPr>
        <p:spPr>
          <a:xfrm rot="18900000">
            <a:off x="6131633" y="2562357"/>
            <a:ext cx="261566" cy="456288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pic>
        <p:nvPicPr>
          <p:cNvPr id="40" name="Picture 4" descr="dna vs rna structure">
            <a:extLst>
              <a:ext uri="{FF2B5EF4-FFF2-40B4-BE49-F238E27FC236}">
                <a16:creationId xmlns:a16="http://schemas.microsoft.com/office/drawing/2014/main" xmlns="" id="{B267F11A-ADF5-4949-A552-115AD81C8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3545242" y="3641168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dna vs rna structure">
            <a:extLst>
              <a:ext uri="{FF2B5EF4-FFF2-40B4-BE49-F238E27FC236}">
                <a16:creationId xmlns:a16="http://schemas.microsoft.com/office/drawing/2014/main" xmlns="" id="{4D6BA677-4BD4-5D4A-9DD3-B7C5CD10D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2860058" y="3480035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dna vs rna structure">
            <a:extLst>
              <a:ext uri="{FF2B5EF4-FFF2-40B4-BE49-F238E27FC236}">
                <a16:creationId xmlns:a16="http://schemas.microsoft.com/office/drawing/2014/main" xmlns="" id="{B7D4162D-AE7C-224C-BA06-7DD258735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2105082" y="3497152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dna vs rna structure">
            <a:extLst>
              <a:ext uri="{FF2B5EF4-FFF2-40B4-BE49-F238E27FC236}">
                <a16:creationId xmlns:a16="http://schemas.microsoft.com/office/drawing/2014/main" xmlns="" id="{BD027FE2-EC20-3548-ADC0-01C38D2BA7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2969178" y="3857192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dna vs rna structure">
            <a:extLst>
              <a:ext uri="{FF2B5EF4-FFF2-40B4-BE49-F238E27FC236}">
                <a16:creationId xmlns:a16="http://schemas.microsoft.com/office/drawing/2014/main" xmlns="" id="{94B546AB-D2A5-2444-81BA-14DCB97DA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1601026" y="3785186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dna vs rna structure">
            <a:extLst>
              <a:ext uri="{FF2B5EF4-FFF2-40B4-BE49-F238E27FC236}">
                <a16:creationId xmlns:a16="http://schemas.microsoft.com/office/drawing/2014/main" xmlns="" id="{3B2568C6-0F32-B743-9C4D-12DDF077A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1385002" y="3448596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15520CB-9656-5A46-B420-116397F3AFB4}"/>
              </a:ext>
            </a:extLst>
          </p:cNvPr>
          <p:cNvSpPr txBox="1"/>
          <p:nvPr/>
        </p:nvSpPr>
        <p:spPr>
          <a:xfrm>
            <a:off x="3572176" y="112474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Calibri"/>
                <a:cs typeface="Calibri"/>
              </a:rPr>
              <a:t>SARS-CoV-2 RNA: 29,882 </a:t>
            </a:r>
            <a:r>
              <a:rPr lang="en-GB" dirty="0" err="1">
                <a:latin typeface="Calibri"/>
                <a:cs typeface="Calibri"/>
              </a:rPr>
              <a:t>nt</a:t>
            </a:r>
            <a:r>
              <a:rPr lang="en-GB" dirty="0">
                <a:latin typeface="Calibri"/>
                <a:cs typeface="Calibri"/>
              </a:rPr>
              <a:t> </a:t>
            </a:r>
          </a:p>
        </p:txBody>
      </p:sp>
      <p:pic>
        <p:nvPicPr>
          <p:cNvPr id="34" name="Picture 4" descr="dna vs rna structure">
            <a:extLst>
              <a:ext uri="{FF2B5EF4-FFF2-40B4-BE49-F238E27FC236}">
                <a16:creationId xmlns:a16="http://schemas.microsoft.com/office/drawing/2014/main" xmlns="" id="{023A6D0C-FF67-B344-83EC-A50A32367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8512783" y="3695504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dna vs rna structure">
            <a:extLst>
              <a:ext uri="{FF2B5EF4-FFF2-40B4-BE49-F238E27FC236}">
                <a16:creationId xmlns:a16="http://schemas.microsoft.com/office/drawing/2014/main" xmlns="" id="{A598165B-27BE-F447-AC5A-607D72B9B2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7916995" y="3480035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dna vs rna structure">
            <a:extLst>
              <a:ext uri="{FF2B5EF4-FFF2-40B4-BE49-F238E27FC236}">
                <a16:creationId xmlns:a16="http://schemas.microsoft.com/office/drawing/2014/main" xmlns="" id="{094F2C10-B7B8-0940-B420-0AD69DCC7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7234018" y="3606783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dna vs rna structure">
            <a:extLst>
              <a:ext uri="{FF2B5EF4-FFF2-40B4-BE49-F238E27FC236}">
                <a16:creationId xmlns:a16="http://schemas.microsoft.com/office/drawing/2014/main" xmlns="" id="{F1836B4F-47F4-4346-B03A-52B8917176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7873401" y="3910974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dna vs rna structure">
            <a:extLst>
              <a:ext uri="{FF2B5EF4-FFF2-40B4-BE49-F238E27FC236}">
                <a16:creationId xmlns:a16="http://schemas.microsoft.com/office/drawing/2014/main" xmlns="" id="{BA8C03E7-CD2C-5648-833E-36EDBD1C8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6856199" y="3948998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dna vs rna structure">
            <a:extLst>
              <a:ext uri="{FF2B5EF4-FFF2-40B4-BE49-F238E27FC236}">
                <a16:creationId xmlns:a16="http://schemas.microsoft.com/office/drawing/2014/main" xmlns="" id="{BF52A17C-4179-7743-8EDC-2A58DF821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6594633" y="3594107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6BF362-B0FA-B24F-B308-E7D5504E32A7}"/>
              </a:ext>
            </a:extLst>
          </p:cNvPr>
          <p:cNvSpPr txBox="1"/>
          <p:nvPr/>
        </p:nvSpPr>
        <p:spPr>
          <a:xfrm>
            <a:off x="1299703" y="3086824"/>
            <a:ext cx="289175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PCR amplification </a:t>
            </a:r>
          </a:p>
          <a:p>
            <a:r>
              <a:rPr lang="en-GB" sz="1400" dirty="0">
                <a:latin typeface="Calibri"/>
                <a:cs typeface="Calibri"/>
              </a:rPr>
              <a:t>Short and long amplicon panels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C975E595-133E-CB42-AA93-41B5F0AC6568}"/>
              </a:ext>
            </a:extLst>
          </p:cNvPr>
          <p:cNvSpPr txBox="1"/>
          <p:nvPr/>
        </p:nvSpPr>
        <p:spPr>
          <a:xfrm>
            <a:off x="158588" y="4800096"/>
            <a:ext cx="2470343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Short amplicon = </a:t>
            </a:r>
            <a:r>
              <a:rPr lang="en-GB" sz="1400" dirty="0" smtClean="0">
                <a:latin typeface="Calibri"/>
                <a:cs typeface="Calibri"/>
              </a:rPr>
              <a:t>ARTIC </a:t>
            </a:r>
            <a:r>
              <a:rPr lang="en-GB" sz="1400" dirty="0">
                <a:latin typeface="Calibri"/>
                <a:cs typeface="Calibri"/>
              </a:rPr>
              <a:t>panel</a:t>
            </a:r>
          </a:p>
          <a:p>
            <a:r>
              <a:rPr lang="en-GB" sz="1400" dirty="0">
                <a:latin typeface="Calibri"/>
                <a:cs typeface="Calibri"/>
              </a:rPr>
              <a:t>Read out: </a:t>
            </a:r>
            <a:r>
              <a:rPr lang="en-GB" sz="1400" dirty="0" err="1">
                <a:latin typeface="Calibri"/>
                <a:cs typeface="Calibri"/>
              </a:rPr>
              <a:t>MinION</a:t>
            </a:r>
            <a:r>
              <a:rPr lang="en-GB" sz="1400" dirty="0">
                <a:latin typeface="Calibri"/>
                <a:cs typeface="Calibri"/>
              </a:rPr>
              <a:t> or </a:t>
            </a:r>
            <a:r>
              <a:rPr lang="en-GB" sz="1400" dirty="0" err="1">
                <a:latin typeface="Calibri"/>
                <a:cs typeface="Calibri"/>
              </a:rPr>
              <a:t>MiSeq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7CA4A4C-28DB-AF40-9C9D-D3205744B2A0}"/>
              </a:ext>
            </a:extLst>
          </p:cNvPr>
          <p:cNvSpPr txBox="1"/>
          <p:nvPr/>
        </p:nvSpPr>
        <p:spPr>
          <a:xfrm>
            <a:off x="3195657" y="4800096"/>
            <a:ext cx="2426747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Short amplicon = </a:t>
            </a:r>
            <a:r>
              <a:rPr lang="en-GB" sz="1400" dirty="0" smtClean="0">
                <a:latin typeface="Calibri"/>
                <a:cs typeface="Calibri"/>
              </a:rPr>
              <a:t>EDEN panel</a:t>
            </a:r>
            <a:endParaRPr lang="en-GB" sz="1400" dirty="0">
              <a:latin typeface="Calibri"/>
              <a:cs typeface="Calibri"/>
            </a:endParaRPr>
          </a:p>
          <a:p>
            <a:r>
              <a:rPr lang="en-GB" sz="1400" dirty="0">
                <a:latin typeface="Calibri"/>
                <a:cs typeface="Calibri"/>
              </a:rPr>
              <a:t>Read out: SEQUEL or </a:t>
            </a:r>
            <a:r>
              <a:rPr lang="en-GB" sz="1400" dirty="0" err="1">
                <a:latin typeface="Calibri"/>
                <a:cs typeface="Calibri"/>
              </a:rPr>
              <a:t>MiSeq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xmlns="" id="{A64CAD10-97C5-744D-A1EA-C8900A833856}"/>
              </a:ext>
            </a:extLst>
          </p:cNvPr>
          <p:cNvSpPr/>
          <p:nvPr/>
        </p:nvSpPr>
        <p:spPr>
          <a:xfrm>
            <a:off x="1260734" y="4414608"/>
            <a:ext cx="261566" cy="299403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xmlns="" id="{2C6CAA5D-10B2-7346-BF0C-B5BD0C97262D}"/>
              </a:ext>
            </a:extLst>
          </p:cNvPr>
          <p:cNvSpPr/>
          <p:nvPr/>
        </p:nvSpPr>
        <p:spPr>
          <a:xfrm>
            <a:off x="3878386" y="4414608"/>
            <a:ext cx="261566" cy="299403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xmlns="" id="{616B2E7C-7483-6F4C-ACAB-478809254A79}"/>
              </a:ext>
            </a:extLst>
          </p:cNvPr>
          <p:cNvSpPr/>
          <p:nvPr/>
        </p:nvSpPr>
        <p:spPr>
          <a:xfrm>
            <a:off x="7422059" y="4414608"/>
            <a:ext cx="261566" cy="299403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3A9F7A7-7201-9547-97A1-D60D54DDAFDD}"/>
              </a:ext>
            </a:extLst>
          </p:cNvPr>
          <p:cNvSpPr txBox="1"/>
          <p:nvPr/>
        </p:nvSpPr>
        <p:spPr>
          <a:xfrm>
            <a:off x="6457168" y="4800096"/>
            <a:ext cx="242674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Twist enrichment panel</a:t>
            </a:r>
          </a:p>
          <a:p>
            <a:r>
              <a:rPr lang="en-GB" sz="1400" dirty="0">
                <a:latin typeface="Calibri"/>
                <a:cs typeface="Calibri"/>
              </a:rPr>
              <a:t>Read out: </a:t>
            </a:r>
            <a:r>
              <a:rPr lang="en-GB" sz="1400" dirty="0" err="1">
                <a:latin typeface="Calibri"/>
                <a:cs typeface="Calibri"/>
              </a:rPr>
              <a:t>MiSeq</a:t>
            </a:r>
            <a:r>
              <a:rPr lang="en-GB" sz="1400" dirty="0">
                <a:latin typeface="Calibri"/>
                <a:cs typeface="Calibri"/>
              </a:rPr>
              <a:t> or </a:t>
            </a:r>
            <a:r>
              <a:rPr lang="en-GB" sz="1400" dirty="0" err="1">
                <a:latin typeface="Calibri"/>
                <a:cs typeface="Calibri"/>
              </a:rPr>
              <a:t>NovaSeq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A9C762E-4FB4-7846-9F82-D2A1EFDAA19E}"/>
              </a:ext>
            </a:extLst>
          </p:cNvPr>
          <p:cNvSpPr txBox="1"/>
          <p:nvPr/>
        </p:nvSpPr>
        <p:spPr>
          <a:xfrm>
            <a:off x="6304588" y="3086824"/>
            <a:ext cx="273190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alibri"/>
                <a:cs typeface="Calibri"/>
              </a:rPr>
              <a:t>Hybridization based enrichment</a:t>
            </a:r>
          </a:p>
          <a:p>
            <a:r>
              <a:rPr lang="en-GB" sz="1400" dirty="0">
                <a:latin typeface="Calibri"/>
                <a:cs typeface="Calibri"/>
              </a:rPr>
              <a:t>Twist </a:t>
            </a:r>
            <a:r>
              <a:rPr lang="en-GB" sz="1400" dirty="0" smtClean="0">
                <a:latin typeface="Calibri"/>
                <a:cs typeface="Calibri"/>
              </a:rPr>
              <a:t>SARS-CoV2 panel</a:t>
            </a:r>
            <a:endParaRPr lang="en-GB" sz="1400" dirty="0">
              <a:latin typeface="Calibri"/>
              <a:cs typeface="Calibri"/>
            </a:endParaRP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xmlns="" id="{325F66C2-221F-EE4F-B67B-1FE69CCB69DD}"/>
              </a:ext>
            </a:extLst>
          </p:cNvPr>
          <p:cNvSpPr/>
          <p:nvPr/>
        </p:nvSpPr>
        <p:spPr>
          <a:xfrm>
            <a:off x="4886498" y="1916832"/>
            <a:ext cx="261566" cy="299403"/>
          </a:xfrm>
          <a:prstGeom prst="downArrow">
            <a:avLst/>
          </a:prstGeom>
          <a:solidFill>
            <a:srgbClr val="303B72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>
              <a:latin typeface="Calibri"/>
              <a:cs typeface="Calibri"/>
            </a:endParaRPr>
          </a:p>
        </p:txBody>
      </p:sp>
      <p:pic>
        <p:nvPicPr>
          <p:cNvPr id="84" name="Picture 78">
            <a:extLst>
              <a:ext uri="{FF2B5EF4-FFF2-40B4-BE49-F238E27FC236}">
                <a16:creationId xmlns:a16="http://schemas.microsoft.com/office/drawing/2014/main" xmlns="" id="{CC0022A1-7F06-429D-AD9C-E4C7993E6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750" y="5445226"/>
            <a:ext cx="1223262" cy="122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MiSeq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10" y="5517233"/>
            <a:ext cx="1344150" cy="1008112"/>
          </a:xfrm>
          <a:prstGeom prst="rect">
            <a:avLst/>
          </a:prstGeom>
        </p:spPr>
      </p:pic>
      <p:pic>
        <p:nvPicPr>
          <p:cNvPr id="85" name="Picture 84" descr="MiSeq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970" y="5517233"/>
            <a:ext cx="1344150" cy="1008112"/>
          </a:xfrm>
          <a:prstGeom prst="rect">
            <a:avLst/>
          </a:prstGeom>
        </p:spPr>
      </p:pic>
      <p:pic>
        <p:nvPicPr>
          <p:cNvPr id="87" name="Picture 86" descr="MiSeq-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5517233"/>
            <a:ext cx="1344150" cy="1008112"/>
          </a:xfrm>
          <a:prstGeom prst="rect">
            <a:avLst/>
          </a:prstGeom>
        </p:spPr>
      </p:pic>
      <p:pic>
        <p:nvPicPr>
          <p:cNvPr id="4" name="Picture 3" descr="minion-product3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517233"/>
            <a:ext cx="1064930" cy="1008112"/>
          </a:xfrm>
          <a:prstGeom prst="rect">
            <a:avLst/>
          </a:prstGeom>
        </p:spPr>
      </p:pic>
      <p:pic>
        <p:nvPicPr>
          <p:cNvPr id="89" name="Picture 4" descr="dna vs rna structure">
            <a:extLst>
              <a:ext uri="{FF2B5EF4-FFF2-40B4-BE49-F238E27FC236}">
                <a16:creationId xmlns:a16="http://schemas.microsoft.com/office/drawing/2014/main" xmlns="" id="{94B546AB-D2A5-2444-81BA-14DCB97DA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2" t="56707" r="52147" b="11493"/>
          <a:stretch/>
        </p:blipFill>
        <p:spPr bwMode="auto">
          <a:xfrm rot="16200000">
            <a:off x="2321105" y="3857193"/>
            <a:ext cx="408596" cy="51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DeCOI_Logo_2020-12-3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32" y="116633"/>
            <a:ext cx="2245763" cy="5760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188641"/>
            <a:ext cx="51845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PCR Yield with Reverse </a:t>
            </a:r>
            <a:r>
              <a:rPr lang="en-US" altLang="en-US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Transcriptases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88914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B795BA5-9558-9648-9F40-A5798125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96" r="51821" b="3450"/>
          <a:stretch/>
        </p:blipFill>
        <p:spPr>
          <a:xfrm>
            <a:off x="1043608" y="1094114"/>
            <a:ext cx="6696744" cy="4783158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5559008" y="6525345"/>
            <a:ext cx="3621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Angel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Angelov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Michael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Sonnabend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Silke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 Peter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13513" r="18116" b="48423"/>
          <a:stretch/>
        </p:blipFill>
        <p:spPr bwMode="auto">
          <a:xfrm>
            <a:off x="107504" y="5949280"/>
            <a:ext cx="4261486" cy="81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32240" y="1052736"/>
            <a:ext cx="2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733256"/>
            <a:ext cx="27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00000" y="1484784"/>
            <a:ext cx="395936" cy="267184"/>
          </a:xfrm>
          <a:prstGeom prst="rect">
            <a:avLst/>
          </a:prstGeom>
          <a:solidFill>
            <a:srgbClr val="FFFFFF"/>
          </a:solidFill>
        </p:spPr>
        <p:txBody>
          <a:bodyPr wrap="square" lIns="36000" tIns="18000" rIns="36000" bIns="18000" rtlCol="0">
            <a:spAutoFit/>
          </a:bodyPr>
          <a:lstStyle/>
          <a:p>
            <a:r>
              <a:rPr lang="en-US" sz="15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1M</a:t>
            </a:r>
            <a:endParaRPr lang="en-US" sz="1500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8000" y="1484784"/>
            <a:ext cx="360040" cy="267184"/>
          </a:xfrm>
          <a:prstGeom prst="rect">
            <a:avLst/>
          </a:prstGeom>
          <a:solidFill>
            <a:srgbClr val="FFFFFF"/>
          </a:solidFill>
        </p:spPr>
        <p:txBody>
          <a:bodyPr wrap="square" lIns="36000" tIns="18000" rIns="36000" bIns="18000" rtlCol="0">
            <a:spAutoFit/>
          </a:bodyPr>
          <a:lstStyle/>
          <a:p>
            <a:r>
              <a:rPr lang="en-US" sz="15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10K</a:t>
            </a:r>
            <a:endParaRPr lang="en-US" sz="1500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00" y="1484784"/>
            <a:ext cx="395936" cy="267184"/>
          </a:xfrm>
          <a:prstGeom prst="rect">
            <a:avLst/>
          </a:prstGeom>
          <a:solidFill>
            <a:srgbClr val="FFFFFF"/>
          </a:solidFill>
        </p:spPr>
        <p:txBody>
          <a:bodyPr wrap="square" lIns="36000" tIns="18000" rIns="36000" bIns="18000" rtlCol="0">
            <a:spAutoFit/>
          </a:bodyPr>
          <a:lstStyle/>
          <a:p>
            <a:r>
              <a:rPr lang="en-US" sz="1500" dirty="0" smtClean="0">
                <a:solidFill>
                  <a:schemeClr val="tx2">
                    <a:lumMod val="75000"/>
                    <a:lumOff val="25000"/>
                  </a:schemeClr>
                </a:solidFill>
                <a:latin typeface="Calibri"/>
                <a:cs typeface="Calibri"/>
              </a:rPr>
              <a:t>1K</a:t>
            </a:r>
            <a:endParaRPr lang="en-US" sz="1500" dirty="0">
              <a:solidFill>
                <a:schemeClr val="tx2">
                  <a:lumMod val="75000"/>
                  <a:lumOff val="2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984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xmlns="" id="{67F5ED0D-7200-4FEA-A3E2-125DBFDFB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712" y="231033"/>
            <a:ext cx="48245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Twist SARS-CoV2 Panel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362" name="image1.png" descr="Header image">
            <a:extLst>
              <a:ext uri="{FF2B5EF4-FFF2-40B4-BE49-F238E27FC236}">
                <a16:creationId xmlns:a16="http://schemas.microsoft.com/office/drawing/2014/main" xmlns="" id="{D2B3AC3C-2098-4A75-A7F4-E55016479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6632"/>
            <a:ext cx="1740446" cy="456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cxnSp>
        <p:nvCxnSpPr>
          <p:cNvPr id="18" name="Conector recto 2">
            <a:extLst>
              <a:ext uri="{FF2B5EF4-FFF2-40B4-BE49-F238E27FC236}">
                <a16:creationId xmlns:a16="http://schemas.microsoft.com/office/drawing/2014/main" xmlns="" id="{950E1E09-A856-45BA-96BA-13D5F47D1E6E}"/>
              </a:ext>
            </a:extLst>
          </p:cNvPr>
          <p:cNvCxnSpPr/>
          <p:nvPr/>
        </p:nvCxnSpPr>
        <p:spPr>
          <a:xfrm>
            <a:off x="1403650" y="836712"/>
            <a:ext cx="627697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290C914C-4B26-4F51-8A4C-D187D16872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46"/>
          <a:stretch/>
        </p:blipFill>
        <p:spPr bwMode="auto">
          <a:xfrm>
            <a:off x="61082" y="116632"/>
            <a:ext cx="1426775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5536" y="5877272"/>
            <a:ext cx="8315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www.twistbioscience.com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/resources/product-sheet/twist-sars-cov-2-research-panel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-612576" y="-387424"/>
            <a:ext cx="7790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Michaela </a:t>
            </a:r>
            <a:r>
              <a:rPr 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Pogoda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(UKT), Tina Han, Ulrike Harms, Oliver Stephan (Twist Bioscience)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CC270C07-842B-F24B-8A13-E5D223E54B1F}"/>
              </a:ext>
            </a:extLst>
          </p:cNvPr>
          <p:cNvGrpSpPr/>
          <p:nvPr/>
        </p:nvGrpSpPr>
        <p:grpSpPr>
          <a:xfrm>
            <a:off x="323528" y="1124744"/>
            <a:ext cx="8640960" cy="4601599"/>
            <a:chOff x="1732405" y="1467461"/>
            <a:chExt cx="8782609" cy="4622938"/>
          </a:xfrm>
        </p:grpSpPr>
        <p:sp>
          <p:nvSpPr>
            <p:cNvPr id="25" name="Isosceles Triangle 1095">
              <a:extLst>
                <a:ext uri="{FF2B5EF4-FFF2-40B4-BE49-F238E27FC236}">
                  <a16:creationId xmlns="" xmlns:a16="http://schemas.microsoft.com/office/drawing/2014/main" id="{A59501CA-F987-CA40-BA1F-67E3C6B72D9B}"/>
                </a:ext>
              </a:extLst>
            </p:cNvPr>
            <p:cNvSpPr/>
            <p:nvPr/>
          </p:nvSpPr>
          <p:spPr>
            <a:xfrm>
              <a:off x="6014558" y="4231530"/>
              <a:ext cx="218304" cy="17108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1096">
              <a:extLst>
                <a:ext uri="{FF2B5EF4-FFF2-40B4-BE49-F238E27FC236}">
                  <a16:creationId xmlns="" xmlns:a16="http://schemas.microsoft.com/office/drawing/2014/main" id="{2B547708-E697-5745-9EFF-86F0E05D07B2}"/>
                </a:ext>
              </a:extLst>
            </p:cNvPr>
            <p:cNvSpPr/>
            <p:nvPr/>
          </p:nvSpPr>
          <p:spPr>
            <a:xfrm>
              <a:off x="4351971" y="4231530"/>
              <a:ext cx="218304" cy="17108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Isosceles Triangle 1097">
              <a:extLst>
                <a:ext uri="{FF2B5EF4-FFF2-40B4-BE49-F238E27FC236}">
                  <a16:creationId xmlns="" xmlns:a16="http://schemas.microsoft.com/office/drawing/2014/main" id="{C86E4937-F703-B144-9783-AC1C03D59F72}"/>
                </a:ext>
              </a:extLst>
            </p:cNvPr>
            <p:cNvSpPr/>
            <p:nvPr/>
          </p:nvSpPr>
          <p:spPr>
            <a:xfrm>
              <a:off x="2689387" y="4231530"/>
              <a:ext cx="218304" cy="17108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="" xmlns:a16="http://schemas.microsoft.com/office/drawing/2014/main" id="{142E6F6D-EFF0-5E40-9E04-614CD14B9F23}"/>
                </a:ext>
              </a:extLst>
            </p:cNvPr>
            <p:cNvGrpSpPr/>
            <p:nvPr/>
          </p:nvGrpSpPr>
          <p:grpSpPr>
            <a:xfrm>
              <a:off x="1916612" y="2791602"/>
              <a:ext cx="1439446" cy="815826"/>
              <a:chOff x="662070" y="2973294"/>
              <a:chExt cx="1169521" cy="547804"/>
            </a:xfrm>
          </p:grpSpPr>
          <p:sp>
            <p:nvSpPr>
              <p:cNvPr id="419" name="Rectangle 39">
                <a:extLst>
                  <a:ext uri="{FF2B5EF4-FFF2-40B4-BE49-F238E27FC236}">
                    <a16:creationId xmlns="" xmlns:a16="http://schemas.microsoft.com/office/drawing/2014/main" id="{4261BBF8-2C1F-B94A-87D6-FAF1276E1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75" y="2973294"/>
                <a:ext cx="642030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Rectangle 40">
                <a:extLst>
                  <a:ext uri="{FF2B5EF4-FFF2-40B4-BE49-F238E27FC236}">
                    <a16:creationId xmlns="" xmlns:a16="http://schemas.microsoft.com/office/drawing/2014/main" id="{11971689-3510-0649-B637-C1065C47A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839" y="2973294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Rectangle 40">
                <a:extLst>
                  <a:ext uri="{FF2B5EF4-FFF2-40B4-BE49-F238E27FC236}">
                    <a16:creationId xmlns="" xmlns:a16="http://schemas.microsoft.com/office/drawing/2014/main" id="{0E4ECB4C-CC47-FD4C-B7AD-E998D97E4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805" y="2973294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2" name="Rectangle 39">
                <a:extLst>
                  <a:ext uri="{FF2B5EF4-FFF2-40B4-BE49-F238E27FC236}">
                    <a16:creationId xmlns="" xmlns:a16="http://schemas.microsoft.com/office/drawing/2014/main" id="{84A54D36-EC44-D747-BBC5-9DC5BDEA06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775" y="3006527"/>
                <a:ext cx="642030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3" name="Rectangle 40">
                <a:extLst>
                  <a:ext uri="{FF2B5EF4-FFF2-40B4-BE49-F238E27FC236}">
                    <a16:creationId xmlns="" xmlns:a16="http://schemas.microsoft.com/office/drawing/2014/main" id="{C0C5D3D8-5915-7B4F-82B3-98E938F8E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5839" y="3006527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4" name="Rectangle 40">
                <a:extLst>
                  <a:ext uri="{FF2B5EF4-FFF2-40B4-BE49-F238E27FC236}">
                    <a16:creationId xmlns="" xmlns:a16="http://schemas.microsoft.com/office/drawing/2014/main" id="{517F2AFA-9D37-BC48-BB5E-ACA6B91DA7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805" y="3006527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5" name="Rectangle 39">
                <a:extLst>
                  <a:ext uri="{FF2B5EF4-FFF2-40B4-BE49-F238E27FC236}">
                    <a16:creationId xmlns="" xmlns:a16="http://schemas.microsoft.com/office/drawing/2014/main" id="{527E2571-52C0-0C4F-87B0-E01DA36833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006" y="3136686"/>
                <a:ext cx="642030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6" name="Rectangle 40">
                <a:extLst>
                  <a:ext uri="{FF2B5EF4-FFF2-40B4-BE49-F238E27FC236}">
                    <a16:creationId xmlns="" xmlns:a16="http://schemas.microsoft.com/office/drawing/2014/main" id="{EF0C7A9A-BB7B-B84B-9076-7EE6C11229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070" y="3136686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7" name="Rectangle 40">
                <a:extLst>
                  <a:ext uri="{FF2B5EF4-FFF2-40B4-BE49-F238E27FC236}">
                    <a16:creationId xmlns="" xmlns:a16="http://schemas.microsoft.com/office/drawing/2014/main" id="{978A0AA7-F5E9-1543-B0CB-E8F3BB48F3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036" y="3136686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8" name="Rectangle 39">
                <a:extLst>
                  <a:ext uri="{FF2B5EF4-FFF2-40B4-BE49-F238E27FC236}">
                    <a16:creationId xmlns="" xmlns:a16="http://schemas.microsoft.com/office/drawing/2014/main" id="{A864C6BF-AD52-7E49-B441-786A020FA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006" y="3169919"/>
                <a:ext cx="642030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9" name="Rectangle 40">
                <a:extLst>
                  <a:ext uri="{FF2B5EF4-FFF2-40B4-BE49-F238E27FC236}">
                    <a16:creationId xmlns="" xmlns:a16="http://schemas.microsoft.com/office/drawing/2014/main" id="{39C64085-405F-7B4B-BF3F-17B230450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070" y="316991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0" name="Rectangle 40">
                <a:extLst>
                  <a:ext uri="{FF2B5EF4-FFF2-40B4-BE49-F238E27FC236}">
                    <a16:creationId xmlns="" xmlns:a16="http://schemas.microsoft.com/office/drawing/2014/main" id="{653D160D-1BB3-D247-8117-47048CC57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5036" y="316991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1" name="Rectangle 39">
                <a:extLst>
                  <a:ext uri="{FF2B5EF4-FFF2-40B4-BE49-F238E27FC236}">
                    <a16:creationId xmlns="" xmlns:a16="http://schemas.microsoft.com/office/drawing/2014/main" id="{579C709C-A9F0-EF46-922E-EEAD5C8F0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625" y="3300079"/>
                <a:ext cx="642030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2" name="Rectangle 40">
                <a:extLst>
                  <a:ext uri="{FF2B5EF4-FFF2-40B4-BE49-F238E27FC236}">
                    <a16:creationId xmlns="" xmlns:a16="http://schemas.microsoft.com/office/drawing/2014/main" id="{A12D55D3-4279-1A47-9957-9D6A57A6C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689" y="330007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3" name="Rectangle 40">
                <a:extLst>
                  <a:ext uri="{FF2B5EF4-FFF2-40B4-BE49-F238E27FC236}">
                    <a16:creationId xmlns="" xmlns:a16="http://schemas.microsoft.com/office/drawing/2014/main" id="{4DFAD45B-64E5-8D4B-A49F-7A5E0F80C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655" y="330007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4" name="Rectangle 39">
                <a:extLst>
                  <a:ext uri="{FF2B5EF4-FFF2-40B4-BE49-F238E27FC236}">
                    <a16:creationId xmlns="" xmlns:a16="http://schemas.microsoft.com/office/drawing/2014/main" id="{F32CE4AB-6E2B-5B41-90E7-A93D750BE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625" y="3333312"/>
                <a:ext cx="642030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5" name="Rectangle 40">
                <a:extLst>
                  <a:ext uri="{FF2B5EF4-FFF2-40B4-BE49-F238E27FC236}">
                    <a16:creationId xmlns="" xmlns:a16="http://schemas.microsoft.com/office/drawing/2014/main" id="{68F8E675-7EBD-C54E-8F11-4B40559E62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7689" y="333331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6" name="Rectangle 40">
                <a:extLst>
                  <a:ext uri="{FF2B5EF4-FFF2-40B4-BE49-F238E27FC236}">
                    <a16:creationId xmlns="" xmlns:a16="http://schemas.microsoft.com/office/drawing/2014/main" id="{C7FDEE91-EDEB-4641-B96B-8467C397DB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0655" y="333331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7" name="Rectangle 39">
                <a:extLst>
                  <a:ext uri="{FF2B5EF4-FFF2-40B4-BE49-F238E27FC236}">
                    <a16:creationId xmlns="" xmlns:a16="http://schemas.microsoft.com/office/drawing/2014/main" id="{638CF998-E391-F046-81A8-77D823086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988" y="3463471"/>
                <a:ext cx="642030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8" name="Rectangle 40">
                <a:extLst>
                  <a:ext uri="{FF2B5EF4-FFF2-40B4-BE49-F238E27FC236}">
                    <a16:creationId xmlns="" xmlns:a16="http://schemas.microsoft.com/office/drawing/2014/main" id="{11E68C8A-0C3B-D347-A659-32AE65DA4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52" y="3463471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="" xmlns:a16="http://schemas.microsoft.com/office/drawing/2014/main" id="{E643E6A6-D04B-B648-A75C-A1DDA72559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018" y="3463471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0" name="Rectangle 39">
                <a:extLst>
                  <a:ext uri="{FF2B5EF4-FFF2-40B4-BE49-F238E27FC236}">
                    <a16:creationId xmlns="" xmlns:a16="http://schemas.microsoft.com/office/drawing/2014/main" id="{6050C833-CCEA-344E-ADE2-378930E4F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9988" y="3496704"/>
                <a:ext cx="642030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1" name="Rectangle 40">
                <a:extLst>
                  <a:ext uri="{FF2B5EF4-FFF2-40B4-BE49-F238E27FC236}">
                    <a16:creationId xmlns="" xmlns:a16="http://schemas.microsoft.com/office/drawing/2014/main" id="{714B28F1-7F06-BB4A-A52E-D30D8123B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9052" y="3496704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2" name="Rectangle 40">
                <a:extLst>
                  <a:ext uri="{FF2B5EF4-FFF2-40B4-BE49-F238E27FC236}">
                    <a16:creationId xmlns="" xmlns:a16="http://schemas.microsoft.com/office/drawing/2014/main" id="{B7F8AFBC-3FBB-BB48-9099-C6F794FF3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018" y="3496704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="" xmlns:a16="http://schemas.microsoft.com/office/drawing/2014/main" id="{ED87CF70-0A15-BE4D-88AE-C96D105B558B}"/>
                </a:ext>
              </a:extLst>
            </p:cNvPr>
            <p:cNvGrpSpPr/>
            <p:nvPr/>
          </p:nvGrpSpPr>
          <p:grpSpPr>
            <a:xfrm>
              <a:off x="3655842" y="2791134"/>
              <a:ext cx="1446430" cy="816290"/>
              <a:chOff x="2321819" y="2972982"/>
              <a:chExt cx="1175195" cy="548116"/>
            </a:xfrm>
          </p:grpSpPr>
          <p:sp>
            <p:nvSpPr>
              <p:cNvPr id="399" name="Rectangle 40">
                <a:extLst>
                  <a:ext uri="{FF2B5EF4-FFF2-40B4-BE49-F238E27FC236}">
                    <a16:creationId xmlns="" xmlns:a16="http://schemas.microsoft.com/office/drawing/2014/main" id="{417412F1-5082-5545-9619-7C9A5EC4F9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1819" y="297298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40">
                <a:extLst>
                  <a:ext uri="{FF2B5EF4-FFF2-40B4-BE49-F238E27FC236}">
                    <a16:creationId xmlns="" xmlns:a16="http://schemas.microsoft.com/office/drawing/2014/main" id="{AC7CD4DA-8D41-2D40-B66F-5ACC07CCF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784" y="2972983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39">
                <a:extLst>
                  <a:ext uri="{FF2B5EF4-FFF2-40B4-BE49-F238E27FC236}">
                    <a16:creationId xmlns="" xmlns:a16="http://schemas.microsoft.com/office/drawing/2014/main" id="{E0923321-E673-B547-A54B-F7F8657137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2755" y="3006527"/>
                <a:ext cx="642029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40">
                <a:extLst>
                  <a:ext uri="{FF2B5EF4-FFF2-40B4-BE49-F238E27FC236}">
                    <a16:creationId xmlns="" xmlns:a16="http://schemas.microsoft.com/office/drawing/2014/main" id="{642CFE66-A80E-1143-90E9-2FA8276C2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1819" y="3006527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40">
                <a:extLst>
                  <a:ext uri="{FF2B5EF4-FFF2-40B4-BE49-F238E27FC236}">
                    <a16:creationId xmlns="" xmlns:a16="http://schemas.microsoft.com/office/drawing/2014/main" id="{A618E333-0AB4-4240-97CB-D7FA15B17D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4784" y="3006527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40">
                <a:extLst>
                  <a:ext uri="{FF2B5EF4-FFF2-40B4-BE49-F238E27FC236}">
                    <a16:creationId xmlns="" xmlns:a16="http://schemas.microsoft.com/office/drawing/2014/main" id="{9B617C34-7C66-1641-8173-172C32FD6A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2768" y="320293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40">
                <a:extLst>
                  <a:ext uri="{FF2B5EF4-FFF2-40B4-BE49-F238E27FC236}">
                    <a16:creationId xmlns="" xmlns:a16="http://schemas.microsoft.com/office/drawing/2014/main" id="{C82D8AD2-2BD6-D442-952D-DD1A7F2CA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5733" y="320293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39">
                <a:extLst>
                  <a:ext uri="{FF2B5EF4-FFF2-40B4-BE49-F238E27FC236}">
                    <a16:creationId xmlns="" xmlns:a16="http://schemas.microsoft.com/office/drawing/2014/main" id="{3AE32B42-85B8-3E4E-BEC3-05B81D2825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4049" y="3169919"/>
                <a:ext cx="642029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40">
                <a:extLst>
                  <a:ext uri="{FF2B5EF4-FFF2-40B4-BE49-F238E27FC236}">
                    <a16:creationId xmlns="" xmlns:a16="http://schemas.microsoft.com/office/drawing/2014/main" id="{E544EB1C-0407-4D42-9438-824FABDA5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3113" y="316991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8" name="Rectangle 40">
                <a:extLst>
                  <a:ext uri="{FF2B5EF4-FFF2-40B4-BE49-F238E27FC236}">
                    <a16:creationId xmlns="" xmlns:a16="http://schemas.microsoft.com/office/drawing/2014/main" id="{31540E01-B97A-F34A-A075-4C063A2F6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6078" y="3169919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9" name="Rectangle 40">
                <a:extLst>
                  <a:ext uri="{FF2B5EF4-FFF2-40B4-BE49-F238E27FC236}">
                    <a16:creationId xmlns="" xmlns:a16="http://schemas.microsoft.com/office/drawing/2014/main" id="{801BCEE9-3439-944F-865F-7F357E187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8565" y="3300079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0" name="Rectangle 40">
                <a:extLst>
                  <a:ext uri="{FF2B5EF4-FFF2-40B4-BE49-F238E27FC236}">
                    <a16:creationId xmlns="" xmlns:a16="http://schemas.microsoft.com/office/drawing/2014/main" id="{3BF6149B-E28C-8C45-A810-21DAC98B75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530" y="3300079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1" name="Rectangle 39">
                <a:extLst>
                  <a:ext uri="{FF2B5EF4-FFF2-40B4-BE49-F238E27FC236}">
                    <a16:creationId xmlns="" xmlns:a16="http://schemas.microsoft.com/office/drawing/2014/main" id="{5D5DD0CE-A506-9844-BA45-FAFEF0CEF9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9501" y="3333312"/>
                <a:ext cx="642029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40">
                <a:extLst>
                  <a:ext uri="{FF2B5EF4-FFF2-40B4-BE49-F238E27FC236}">
                    <a16:creationId xmlns="" xmlns:a16="http://schemas.microsoft.com/office/drawing/2014/main" id="{E1512EC7-F435-B747-9925-884CAEDA65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8565" y="333331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Rectangle 40">
                <a:extLst>
                  <a:ext uri="{FF2B5EF4-FFF2-40B4-BE49-F238E27FC236}">
                    <a16:creationId xmlns="" xmlns:a16="http://schemas.microsoft.com/office/drawing/2014/main" id="{AB71BB0C-6600-594E-9D9A-47929A23BB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1530" y="333331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Rectangle 39">
                <a:extLst>
                  <a:ext uri="{FF2B5EF4-FFF2-40B4-BE49-F238E27FC236}">
                    <a16:creationId xmlns="" xmlns:a16="http://schemas.microsoft.com/office/drawing/2014/main" id="{30037A0E-B023-734C-819B-2C2AE50E8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2978" y="3463471"/>
                <a:ext cx="642029" cy="24394"/>
              </a:xfrm>
              <a:prstGeom prst="rect">
                <a:avLst/>
              </a:prstGeom>
              <a:solidFill>
                <a:srgbClr val="2AD3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Rectangle 40">
                <a:extLst>
                  <a:ext uri="{FF2B5EF4-FFF2-40B4-BE49-F238E27FC236}">
                    <a16:creationId xmlns="" xmlns:a16="http://schemas.microsoft.com/office/drawing/2014/main" id="{A553EB58-12F1-C641-95AC-9171EBC04E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042" y="3463471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Rectangle 415">
                <a:extLst>
                  <a:ext uri="{FF2B5EF4-FFF2-40B4-BE49-F238E27FC236}">
                    <a16:creationId xmlns="" xmlns:a16="http://schemas.microsoft.com/office/drawing/2014/main" id="{3C6D71A9-E0C1-C046-9167-ABB4B22B6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5007" y="3463471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Rectangle 40">
                <a:extLst>
                  <a:ext uri="{FF2B5EF4-FFF2-40B4-BE49-F238E27FC236}">
                    <a16:creationId xmlns="" xmlns:a16="http://schemas.microsoft.com/office/drawing/2014/main" id="{7975AFA1-EBB5-E944-9F98-815CEFBBB4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2042" y="3496704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Rectangle 40">
                <a:extLst>
                  <a:ext uri="{FF2B5EF4-FFF2-40B4-BE49-F238E27FC236}">
                    <a16:creationId xmlns="" xmlns:a16="http://schemas.microsoft.com/office/drawing/2014/main" id="{C9D60539-1410-4641-89F5-3A5A910CC0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5007" y="3496704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="" xmlns:a16="http://schemas.microsoft.com/office/drawing/2014/main" id="{FC7720E5-66FE-294B-B4BA-54D7FFAFC9C6}"/>
                </a:ext>
              </a:extLst>
            </p:cNvPr>
            <p:cNvGrpSpPr/>
            <p:nvPr/>
          </p:nvGrpSpPr>
          <p:grpSpPr>
            <a:xfrm>
              <a:off x="5404139" y="2707987"/>
              <a:ext cx="1439444" cy="990386"/>
              <a:chOff x="3987241" y="2917151"/>
              <a:chExt cx="1169519" cy="665018"/>
            </a:xfrm>
          </p:grpSpPr>
          <p:sp>
            <p:nvSpPr>
              <p:cNvPr id="373" name="Oval 372">
                <a:extLst>
                  <a:ext uri="{FF2B5EF4-FFF2-40B4-BE49-F238E27FC236}">
                    <a16:creationId xmlns="" xmlns:a16="http://schemas.microsoft.com/office/drawing/2014/main" id="{0326F749-717B-D947-802E-CD296D17CA9A}"/>
                  </a:ext>
                </a:extLst>
              </p:cNvPr>
              <p:cNvSpPr/>
              <p:nvPr/>
            </p:nvSpPr>
            <p:spPr>
              <a:xfrm rot="10800000">
                <a:off x="4311765" y="2917151"/>
                <a:ext cx="62227" cy="51427"/>
              </a:xfrm>
              <a:prstGeom prst="ellipse">
                <a:avLst/>
              </a:prstGeom>
              <a:solidFill>
                <a:srgbClr val="8E98D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4" name="Rectangle 40">
                <a:extLst>
                  <a:ext uri="{FF2B5EF4-FFF2-40B4-BE49-F238E27FC236}">
                    <a16:creationId xmlns="" xmlns:a16="http://schemas.microsoft.com/office/drawing/2014/main" id="{E41D1A29-2A30-6141-8995-A4A269879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859" y="3199960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5" name="Rectangle 40">
                <a:extLst>
                  <a:ext uri="{FF2B5EF4-FFF2-40B4-BE49-F238E27FC236}">
                    <a16:creationId xmlns="" xmlns:a16="http://schemas.microsoft.com/office/drawing/2014/main" id="{3D8F929F-BC1B-E743-8212-689CFD1F1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5824" y="3199960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Rectangle 39">
                <a:extLst>
                  <a:ext uri="{FF2B5EF4-FFF2-40B4-BE49-F238E27FC236}">
                    <a16:creationId xmlns="" xmlns:a16="http://schemas.microsoft.com/office/drawing/2014/main" id="{05D0BBD3-BCA0-6D45-B1A1-18DB7B4A5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3795" y="3169432"/>
                <a:ext cx="642029" cy="2439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Rectangle 40">
                <a:extLst>
                  <a:ext uri="{FF2B5EF4-FFF2-40B4-BE49-F238E27FC236}">
                    <a16:creationId xmlns="" xmlns:a16="http://schemas.microsoft.com/office/drawing/2014/main" id="{9DD09C51-ABAA-8C4C-9556-9A1FEDADD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859" y="316943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Rectangle 40">
                <a:extLst>
                  <a:ext uri="{FF2B5EF4-FFF2-40B4-BE49-F238E27FC236}">
                    <a16:creationId xmlns="" xmlns:a16="http://schemas.microsoft.com/office/drawing/2014/main" id="{BBD96CDB-8465-0940-9F4C-63E0EC95D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5824" y="3169432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Rectangle 40">
                <a:extLst>
                  <a:ext uri="{FF2B5EF4-FFF2-40B4-BE49-F238E27FC236}">
                    <a16:creationId xmlns="" xmlns:a16="http://schemas.microsoft.com/office/drawing/2014/main" id="{9A2EF86A-3B01-704A-AACE-92E167081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9781" y="329959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Rectangle 40">
                <a:extLst>
                  <a:ext uri="{FF2B5EF4-FFF2-40B4-BE49-F238E27FC236}">
                    <a16:creationId xmlns="" xmlns:a16="http://schemas.microsoft.com/office/drawing/2014/main" id="{7CFE232B-557B-4B47-97FA-0409CE7111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746" y="329959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Rectangle 39">
                <a:extLst>
                  <a:ext uri="{FF2B5EF4-FFF2-40B4-BE49-F238E27FC236}">
                    <a16:creationId xmlns="" xmlns:a16="http://schemas.microsoft.com/office/drawing/2014/main" id="{155DC512-D647-C647-9CDD-E9E0716210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0717" y="3332825"/>
                <a:ext cx="642029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Rectangle 40">
                <a:extLst>
                  <a:ext uri="{FF2B5EF4-FFF2-40B4-BE49-F238E27FC236}">
                    <a16:creationId xmlns="" xmlns:a16="http://schemas.microsoft.com/office/drawing/2014/main" id="{FC62DC6D-33FC-CB49-A4E7-242333AD3D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9781" y="3332825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Rectangle 40">
                <a:extLst>
                  <a:ext uri="{FF2B5EF4-FFF2-40B4-BE49-F238E27FC236}">
                    <a16:creationId xmlns="" xmlns:a16="http://schemas.microsoft.com/office/drawing/2014/main" id="{6277F060-2240-804C-9507-F65246DB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2746" y="3332825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Rectangle 39">
                <a:extLst>
                  <a:ext uri="{FF2B5EF4-FFF2-40B4-BE49-F238E27FC236}">
                    <a16:creationId xmlns="" xmlns:a16="http://schemas.microsoft.com/office/drawing/2014/main" id="{EF84C436-C3A4-F44F-829B-60C4D31AF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5714" y="3462985"/>
                <a:ext cx="642029" cy="24394"/>
              </a:xfrm>
              <a:prstGeom prst="rect">
                <a:avLst/>
              </a:prstGeom>
              <a:solidFill>
                <a:srgbClr val="2AD39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Rectangle 40">
                <a:extLst>
                  <a:ext uri="{FF2B5EF4-FFF2-40B4-BE49-F238E27FC236}">
                    <a16:creationId xmlns="" xmlns:a16="http://schemas.microsoft.com/office/drawing/2014/main" id="{D9790539-7E57-CE4B-B1E8-63FC8704B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778" y="3462985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="" xmlns:a16="http://schemas.microsoft.com/office/drawing/2014/main" id="{BF1612A6-96AD-DA43-B18B-0B60E820E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7743" y="3462985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Rectangle 40">
                <a:extLst>
                  <a:ext uri="{FF2B5EF4-FFF2-40B4-BE49-F238E27FC236}">
                    <a16:creationId xmlns="" xmlns:a16="http://schemas.microsoft.com/office/drawing/2014/main" id="{2F12C672-DFD4-1548-AE86-D3C4568B9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4778" y="3496218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Rectangle 40">
                <a:extLst>
                  <a:ext uri="{FF2B5EF4-FFF2-40B4-BE49-F238E27FC236}">
                    <a16:creationId xmlns="" xmlns:a16="http://schemas.microsoft.com/office/drawing/2014/main" id="{EA283A2A-76FC-9942-9A0A-C17A0773E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97743" y="3496218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40">
                <a:extLst>
                  <a:ext uri="{FF2B5EF4-FFF2-40B4-BE49-F238E27FC236}">
                    <a16:creationId xmlns="" xmlns:a16="http://schemas.microsoft.com/office/drawing/2014/main" id="{78DCFA6F-35A6-0F4E-A503-D106B2131C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719" y="3500019"/>
                <a:ext cx="120936" cy="24394"/>
              </a:xfrm>
              <a:prstGeom prst="rect">
                <a:avLst/>
              </a:prstGeom>
              <a:solidFill>
                <a:srgbClr val="8E98D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39">
                <a:extLst>
                  <a:ext uri="{FF2B5EF4-FFF2-40B4-BE49-F238E27FC236}">
                    <a16:creationId xmlns="" xmlns:a16="http://schemas.microsoft.com/office/drawing/2014/main" id="{F18C51D1-765D-A442-BAB3-8C9B507AD1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108177" y="3006216"/>
                <a:ext cx="642029" cy="2439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Rectangle 40">
                <a:extLst>
                  <a:ext uri="{FF2B5EF4-FFF2-40B4-BE49-F238E27FC236}">
                    <a16:creationId xmlns="" xmlns:a16="http://schemas.microsoft.com/office/drawing/2014/main" id="{A554BB76-7814-F44C-9DD9-980BE773A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750206" y="3006216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="" xmlns:a16="http://schemas.microsoft.com/office/drawing/2014/main" id="{BD87877F-CB48-E443-B688-28C4D09867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987241" y="3006216"/>
                <a:ext cx="120936" cy="2439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Rectangle 40">
                <a:extLst>
                  <a:ext uri="{FF2B5EF4-FFF2-40B4-BE49-F238E27FC236}">
                    <a16:creationId xmlns="" xmlns:a16="http://schemas.microsoft.com/office/drawing/2014/main" id="{6BAF8F2C-0E53-AF4D-83F4-0317FE8E1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747133" y="2975092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Rectangle 40">
                <a:extLst>
                  <a:ext uri="{FF2B5EF4-FFF2-40B4-BE49-F238E27FC236}">
                    <a16:creationId xmlns="" xmlns:a16="http://schemas.microsoft.com/office/drawing/2014/main" id="{8306730C-9EB1-2443-BFE6-30F548DFB8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3989313" y="2975930"/>
                <a:ext cx="120936" cy="2439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Rectangle 40">
                <a:extLst>
                  <a:ext uri="{FF2B5EF4-FFF2-40B4-BE49-F238E27FC236}">
                    <a16:creationId xmlns="" xmlns:a16="http://schemas.microsoft.com/office/drawing/2014/main" id="{2BA8904E-CECC-2147-B1B5-533C3010D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4173623" y="2972983"/>
                <a:ext cx="120936" cy="24394"/>
              </a:xfrm>
              <a:prstGeom prst="rect">
                <a:avLst/>
              </a:prstGeom>
              <a:solidFill>
                <a:srgbClr val="8E98D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="" xmlns:a16="http://schemas.microsoft.com/office/drawing/2014/main" id="{AEB0B101-9C95-0C4A-B225-A2C63AA67B4A}"/>
                  </a:ext>
                </a:extLst>
              </p:cNvPr>
              <p:cNvSpPr/>
              <p:nvPr/>
            </p:nvSpPr>
            <p:spPr>
              <a:xfrm rot="16710405">
                <a:off x="4452587" y="3525341"/>
                <a:ext cx="51429" cy="62228"/>
              </a:xfrm>
              <a:prstGeom prst="ellipse">
                <a:avLst/>
              </a:prstGeom>
              <a:solidFill>
                <a:srgbClr val="8E98D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97" name="Straight Connector 396">
                <a:extLst>
                  <a:ext uri="{FF2B5EF4-FFF2-40B4-BE49-F238E27FC236}">
                    <a16:creationId xmlns="" xmlns:a16="http://schemas.microsoft.com/office/drawing/2014/main" id="{033C35A0-D89C-8E45-B907-653A262A71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27955" y="3521558"/>
                <a:ext cx="29945" cy="19472"/>
              </a:xfrm>
              <a:prstGeom prst="line">
                <a:avLst/>
              </a:prstGeom>
              <a:solidFill>
                <a:schemeClr val="accent3"/>
              </a:solidFill>
              <a:ln>
                <a:solidFill>
                  <a:srgbClr val="8E98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>
                <a:extLst>
                  <a:ext uri="{FF2B5EF4-FFF2-40B4-BE49-F238E27FC236}">
                    <a16:creationId xmlns="" xmlns:a16="http://schemas.microsoft.com/office/drawing/2014/main" id="{4BB9D8E4-0D06-FC49-99C6-1BB5697C0563}"/>
                  </a:ext>
                </a:extLst>
              </p:cNvPr>
              <p:cNvCxnSpPr>
                <a:cxnSpLocks/>
                <a:stCxn id="395" idx="1"/>
                <a:endCxn id="373" idx="7"/>
              </p:cNvCxnSpPr>
              <p:nvPr/>
            </p:nvCxnSpPr>
            <p:spPr>
              <a:xfrm flipV="1">
                <a:off x="4294561" y="2961047"/>
                <a:ext cx="26317" cy="24133"/>
              </a:xfrm>
              <a:prstGeom prst="line">
                <a:avLst/>
              </a:prstGeom>
              <a:solidFill>
                <a:schemeClr val="accent3"/>
              </a:solidFill>
              <a:ln>
                <a:solidFill>
                  <a:srgbClr val="8E98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273BD492-97A1-3744-8559-93BFE0717CB9}"/>
                </a:ext>
              </a:extLst>
            </p:cNvPr>
            <p:cNvSpPr txBox="1"/>
            <p:nvPr/>
          </p:nvSpPr>
          <p:spPr>
            <a:xfrm>
              <a:off x="1851182" y="1467461"/>
              <a:ext cx="1517298" cy="3652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Prepped Library</a:t>
              </a:r>
              <a:br>
                <a:rPr lang="en-US" sz="1400" dirty="0">
                  <a:solidFill>
                    <a:schemeClr val="tx2"/>
                  </a:solidFill>
                  <a:latin typeface="Helvetica" charset="0"/>
                </a:rPr>
              </a:b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Fragments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3A0CD80B-BE34-DB4D-A295-94C71AC4B8BF}"/>
                </a:ext>
              </a:extLst>
            </p:cNvPr>
            <p:cNvSpPr txBox="1"/>
            <p:nvPr/>
          </p:nvSpPr>
          <p:spPr>
            <a:xfrm>
              <a:off x="3593897" y="1467461"/>
              <a:ext cx="1517312" cy="6679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Blocked Library</a:t>
              </a:r>
              <a:br>
                <a:rPr lang="en-US" sz="1400" dirty="0">
                  <a:solidFill>
                    <a:schemeClr val="tx2"/>
                  </a:solidFill>
                  <a:latin typeface="Helvetica" charset="0"/>
                </a:rPr>
              </a:b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Fragments</a:t>
              </a:r>
            </a:p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endParaRPr lang="en-US" sz="1400" dirty="0">
                <a:solidFill>
                  <a:schemeClr val="tx2"/>
                </a:solidFill>
                <a:latin typeface="Helvetica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E0F2A63-47D9-B847-AFA0-5391BAB6883F}"/>
                </a:ext>
              </a:extLst>
            </p:cNvPr>
            <p:cNvSpPr txBox="1"/>
            <p:nvPr/>
          </p:nvSpPr>
          <p:spPr>
            <a:xfrm>
              <a:off x="5338705" y="1467461"/>
              <a:ext cx="1517304" cy="6679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Hybridized Library</a:t>
              </a:r>
              <a:br>
                <a:rPr lang="en-US" sz="1400" dirty="0">
                  <a:solidFill>
                    <a:schemeClr val="tx2"/>
                  </a:solidFill>
                  <a:latin typeface="Helvetica" charset="0"/>
                </a:rPr>
              </a:b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Fragments</a:t>
              </a:r>
            </a:p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endParaRPr lang="en-US" sz="1400" dirty="0">
                <a:solidFill>
                  <a:schemeClr val="tx2"/>
                </a:solidFill>
                <a:latin typeface="Helvetica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3B24A1B-3F63-414E-BB7C-1A74354D8BF5}"/>
                </a:ext>
              </a:extLst>
            </p:cNvPr>
            <p:cNvSpPr txBox="1"/>
            <p:nvPr/>
          </p:nvSpPr>
          <p:spPr>
            <a:xfrm>
              <a:off x="7083216" y="1467461"/>
              <a:ext cx="1517310" cy="66792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Bead-Bound</a:t>
              </a:r>
              <a:br>
                <a:rPr lang="en-US" sz="1400" dirty="0">
                  <a:solidFill>
                    <a:schemeClr val="tx2"/>
                  </a:solidFill>
                  <a:latin typeface="Helvetica" charset="0"/>
                </a:rPr>
              </a:br>
              <a:r>
                <a:rPr lang="en-US" sz="1400" dirty="0">
                  <a:solidFill>
                    <a:schemeClr val="tx2"/>
                  </a:solidFill>
                  <a:latin typeface="Helvetica" charset="0"/>
                </a:rPr>
                <a:t>Target Sequences</a:t>
              </a:r>
            </a:p>
            <a:p>
              <a:pPr algn="ctr" defTabSz="914400">
                <a:lnSpc>
                  <a:spcPct val="90000"/>
                </a:lnSpc>
                <a:spcBef>
                  <a:spcPts val="1000"/>
                </a:spcBef>
                <a:buClr>
                  <a:srgbClr val="29D39B"/>
                </a:buClr>
                <a:buSzPts val="1400"/>
              </a:pPr>
              <a:endParaRPr lang="en-US" sz="1400" dirty="0">
                <a:solidFill>
                  <a:schemeClr val="tx2"/>
                </a:solidFill>
                <a:latin typeface="Helvetica" charset="0"/>
              </a:endParaRPr>
            </a:p>
          </p:txBody>
        </p:sp>
        <p:sp>
          <p:nvSpPr>
            <p:cNvPr id="35" name="Shape 3597">
              <a:extLst>
                <a:ext uri="{FF2B5EF4-FFF2-40B4-BE49-F238E27FC236}">
                  <a16:creationId xmlns="" xmlns:a16="http://schemas.microsoft.com/office/drawing/2014/main" id="{FC627D68-6917-064C-B052-9C6152F5661A}"/>
                </a:ext>
              </a:extLst>
            </p:cNvPr>
            <p:cNvSpPr/>
            <p:nvPr/>
          </p:nvSpPr>
          <p:spPr>
            <a:xfrm>
              <a:off x="2039897" y="4529453"/>
              <a:ext cx="4836631" cy="1560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sym typeface="Arial"/>
              </a:endParaRP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="" xmlns:a16="http://schemas.microsoft.com/office/drawing/2014/main" id="{D38A0D33-82DD-664F-B4D1-11E1A497E5FB}"/>
                </a:ext>
              </a:extLst>
            </p:cNvPr>
            <p:cNvGrpSpPr/>
            <p:nvPr/>
          </p:nvGrpSpPr>
          <p:grpSpPr>
            <a:xfrm>
              <a:off x="2039897" y="4704794"/>
              <a:ext cx="1353504" cy="1059419"/>
              <a:chOff x="488188" y="4751227"/>
              <a:chExt cx="1353504" cy="1059419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="" xmlns:a16="http://schemas.microsoft.com/office/drawing/2014/main" id="{4BD0D702-B78D-2541-A183-33D19D2E44A6}"/>
                  </a:ext>
                </a:extLst>
              </p:cNvPr>
              <p:cNvGrpSpPr/>
              <p:nvPr/>
            </p:nvGrpSpPr>
            <p:grpSpPr>
              <a:xfrm>
                <a:off x="886158" y="5287098"/>
                <a:ext cx="689498" cy="523548"/>
                <a:chOff x="2121658" y="4809292"/>
                <a:chExt cx="775951" cy="589194"/>
              </a:xfrm>
              <a:solidFill>
                <a:schemeClr val="accent6"/>
              </a:solidFill>
            </p:grpSpPr>
            <p:sp>
              <p:nvSpPr>
                <p:cNvPr id="365" name="Rectangle 40">
                  <a:extLst>
                    <a:ext uri="{FF2B5EF4-FFF2-40B4-BE49-F238E27FC236}">
                      <a16:creationId xmlns="" xmlns:a16="http://schemas.microsoft.com/office/drawing/2014/main" id="{D4730B4F-7062-6541-980C-12F2653FEC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61539">
                  <a:off x="2591049" y="5013338"/>
                  <a:ext cx="208797" cy="287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6" name="Rectangle 40">
                  <a:extLst>
                    <a:ext uri="{FF2B5EF4-FFF2-40B4-BE49-F238E27FC236}">
                      <a16:creationId xmlns="" xmlns:a16="http://schemas.microsoft.com/office/drawing/2014/main" id="{1BB2E67D-D13A-9B49-8961-382340056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6211">
                  <a:off x="2724683" y="4809292"/>
                  <a:ext cx="172926" cy="79825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7" name="Rectangle 40">
                  <a:extLst>
                    <a:ext uri="{FF2B5EF4-FFF2-40B4-BE49-F238E27FC236}">
                      <a16:creationId xmlns="" xmlns:a16="http://schemas.microsoft.com/office/drawing/2014/main" id="{FB94CEF6-62AB-3749-ACEA-AE31C985BB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5670" y="4886508"/>
                  <a:ext cx="208797" cy="287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8" name="Rectangle 40">
                  <a:extLst>
                    <a:ext uri="{FF2B5EF4-FFF2-40B4-BE49-F238E27FC236}">
                      <a16:creationId xmlns="" xmlns:a16="http://schemas.microsoft.com/office/drawing/2014/main" id="{690DA661-3CB0-D94A-8ADA-8A33A6BA77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795004">
                  <a:off x="2121658" y="4970809"/>
                  <a:ext cx="195789" cy="75217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9" name="Rectangle 40">
                  <a:extLst>
                    <a:ext uri="{FF2B5EF4-FFF2-40B4-BE49-F238E27FC236}">
                      <a16:creationId xmlns="" xmlns:a16="http://schemas.microsoft.com/office/drawing/2014/main" id="{3B39499B-4F22-C94E-A6DC-2904F5B8A3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411436">
                  <a:off x="2216370" y="5209082"/>
                  <a:ext cx="208797" cy="287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0" name="Rectangle 40">
                  <a:extLst>
                    <a:ext uri="{FF2B5EF4-FFF2-40B4-BE49-F238E27FC236}">
                      <a16:creationId xmlns="" xmlns:a16="http://schemas.microsoft.com/office/drawing/2014/main" id="{448918E8-12C6-0444-96A1-A8E0C4E36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631712">
                  <a:off x="2442780" y="5105658"/>
                  <a:ext cx="183563" cy="75772"/>
                </a:xfrm>
                <a:prstGeom prst="rect">
                  <a:avLst/>
                </a:pr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1" name="Rectangle 40">
                  <a:extLst>
                    <a:ext uri="{FF2B5EF4-FFF2-40B4-BE49-F238E27FC236}">
                      <a16:creationId xmlns="" xmlns:a16="http://schemas.microsoft.com/office/drawing/2014/main" id="{B34584F5-6EED-2B45-9E65-7D4D774DF4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6785165">
                  <a:off x="2665818" y="5209080"/>
                  <a:ext cx="208797" cy="287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2" name="Rectangle 40">
                  <a:extLst>
                    <a:ext uri="{FF2B5EF4-FFF2-40B4-BE49-F238E27FC236}">
                      <a16:creationId xmlns="" xmlns:a16="http://schemas.microsoft.com/office/drawing/2014/main" id="{5C4A1460-9437-2A45-8BD1-C49C56B6A1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119616">
                  <a:off x="2269366" y="5369720"/>
                  <a:ext cx="208797" cy="28766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64" name="TextBox 363">
                <a:extLst>
                  <a:ext uri="{FF2B5EF4-FFF2-40B4-BE49-F238E27FC236}">
                    <a16:creationId xmlns="" xmlns:a16="http://schemas.microsoft.com/office/drawing/2014/main" id="{911250B8-7C43-E243-9E6F-7E4C6D2CDAD4}"/>
                  </a:ext>
                </a:extLst>
              </p:cNvPr>
              <p:cNvSpPr txBox="1"/>
              <p:nvPr/>
            </p:nvSpPr>
            <p:spPr>
              <a:xfrm>
                <a:off x="488188" y="4751227"/>
                <a:ext cx="1353504" cy="260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Universal Blockers     and COT-1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="" xmlns:a16="http://schemas.microsoft.com/office/drawing/2014/main" id="{ADD4958F-139B-9547-858E-4D45AA4E3C06}"/>
                </a:ext>
              </a:extLst>
            </p:cNvPr>
            <p:cNvGrpSpPr/>
            <p:nvPr/>
          </p:nvGrpSpPr>
          <p:grpSpPr>
            <a:xfrm>
              <a:off x="3702469" y="4704794"/>
              <a:ext cx="1517312" cy="1149076"/>
              <a:chOff x="2150760" y="4751227"/>
              <a:chExt cx="1517312" cy="1149076"/>
            </a:xfrm>
          </p:grpSpPr>
          <p:grpSp>
            <p:nvGrpSpPr>
              <p:cNvPr id="340" name="Group 339">
                <a:extLst>
                  <a:ext uri="{FF2B5EF4-FFF2-40B4-BE49-F238E27FC236}">
                    <a16:creationId xmlns="" xmlns:a16="http://schemas.microsoft.com/office/drawing/2014/main" id="{6459E039-6DFC-8744-8014-135DD14E65D0}"/>
                  </a:ext>
                </a:extLst>
              </p:cNvPr>
              <p:cNvGrpSpPr/>
              <p:nvPr/>
            </p:nvGrpSpPr>
            <p:grpSpPr>
              <a:xfrm>
                <a:off x="2525671" y="5247105"/>
                <a:ext cx="767490" cy="653198"/>
                <a:chOff x="2111339" y="6081545"/>
                <a:chExt cx="863724" cy="735100"/>
              </a:xfrm>
              <a:solidFill>
                <a:schemeClr val="accent3"/>
              </a:solidFill>
            </p:grpSpPr>
            <p:sp>
              <p:nvSpPr>
                <p:cNvPr id="342" name="Rectangle 40">
                  <a:extLst>
                    <a:ext uri="{FF2B5EF4-FFF2-40B4-BE49-F238E27FC236}">
                      <a16:creationId xmlns="" xmlns:a16="http://schemas.microsoft.com/office/drawing/2014/main" id="{FD256C4C-7073-784E-9025-CE20FCA61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1361539">
                  <a:off x="2610581" y="6538867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3" name="Rectangle 40">
                  <a:extLst>
                    <a:ext uri="{FF2B5EF4-FFF2-40B4-BE49-F238E27FC236}">
                      <a16:creationId xmlns="" xmlns:a16="http://schemas.microsoft.com/office/drawing/2014/main" id="{343ED799-10A8-744A-93CA-4CED793B61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306211">
                  <a:off x="2766266" y="6107333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4" name="Rectangle 40">
                  <a:extLst>
                    <a:ext uri="{FF2B5EF4-FFF2-40B4-BE49-F238E27FC236}">
                      <a16:creationId xmlns="" xmlns:a16="http://schemas.microsoft.com/office/drawing/2014/main" id="{AD65DE6A-E59E-2643-8C4A-C392498E9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0769177">
                  <a:off x="2111339" y="6251145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5" name="Rectangle 40">
                  <a:extLst>
                    <a:ext uri="{FF2B5EF4-FFF2-40B4-BE49-F238E27FC236}">
                      <a16:creationId xmlns="" xmlns:a16="http://schemas.microsoft.com/office/drawing/2014/main" id="{21072BB8-A02C-6A47-8C39-6545E49A2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2605220">
                  <a:off x="2349124" y="6466514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6" name="Rectangle 40">
                  <a:extLst>
                    <a:ext uri="{FF2B5EF4-FFF2-40B4-BE49-F238E27FC236}">
                      <a16:creationId xmlns="" xmlns:a16="http://schemas.microsoft.com/office/drawing/2014/main" id="{A9C2F7CA-8921-E447-8D6E-20C539C72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686297">
                  <a:off x="2499533" y="6294736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7" name="Rectangle 40">
                  <a:extLst>
                    <a:ext uri="{FF2B5EF4-FFF2-40B4-BE49-F238E27FC236}">
                      <a16:creationId xmlns="" xmlns:a16="http://schemas.microsoft.com/office/drawing/2014/main" id="{C9A569A1-DC50-284E-A489-724A4DCD4F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547048">
                  <a:off x="2756783" y="6754236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8" name="Rectangle 40">
                  <a:extLst>
                    <a:ext uri="{FF2B5EF4-FFF2-40B4-BE49-F238E27FC236}">
                      <a16:creationId xmlns="" xmlns:a16="http://schemas.microsoft.com/office/drawing/2014/main" id="{863BC6AB-F1BA-4041-82E8-486495701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3922612">
                  <a:off x="2034713" y="6538867"/>
                  <a:ext cx="208797" cy="28766"/>
                </a:xfrm>
                <a:prstGeom prst="rect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="" xmlns:a16="http://schemas.microsoft.com/office/drawing/2014/main" id="{806B3DD6-3E48-D641-8F1D-0F3AFEB3B13E}"/>
                    </a:ext>
                  </a:extLst>
                </p:cNvPr>
                <p:cNvSpPr/>
                <p:nvPr/>
              </p:nvSpPr>
              <p:spPr>
                <a:xfrm>
                  <a:off x="2634896" y="6081545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="" xmlns:a16="http://schemas.microsoft.com/office/drawing/2014/main" id="{53CA441A-4A2F-724F-90D9-5F60524147EA}"/>
                    </a:ext>
                  </a:extLst>
                </p:cNvPr>
                <p:cNvSpPr/>
                <p:nvPr/>
              </p:nvSpPr>
              <p:spPr>
                <a:xfrm>
                  <a:off x="2320545" y="6121716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Oval 350">
                  <a:extLst>
                    <a:ext uri="{FF2B5EF4-FFF2-40B4-BE49-F238E27FC236}">
                      <a16:creationId xmlns="" xmlns:a16="http://schemas.microsoft.com/office/drawing/2014/main" id="{8F2A2816-F6FC-6C40-B008-B3C2ACB40F25}"/>
                    </a:ext>
                  </a:extLst>
                </p:cNvPr>
                <p:cNvSpPr/>
                <p:nvPr/>
              </p:nvSpPr>
              <p:spPr>
                <a:xfrm>
                  <a:off x="2232600" y="6363562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="" xmlns:a16="http://schemas.microsoft.com/office/drawing/2014/main" id="{39A0BE7C-E3AF-4146-94CF-81212E8744E6}"/>
                    </a:ext>
                  </a:extLst>
                </p:cNvPr>
                <p:cNvSpPr/>
                <p:nvPr/>
              </p:nvSpPr>
              <p:spPr>
                <a:xfrm>
                  <a:off x="2245645" y="6641411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="" xmlns:a16="http://schemas.microsoft.com/office/drawing/2014/main" id="{19CAC0EB-4150-AB4E-89BA-DFC970C59CEA}"/>
                    </a:ext>
                  </a:extLst>
                </p:cNvPr>
                <p:cNvSpPr/>
                <p:nvPr/>
              </p:nvSpPr>
              <p:spPr>
                <a:xfrm>
                  <a:off x="2634021" y="6727855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="" xmlns:a16="http://schemas.microsoft.com/office/drawing/2014/main" id="{13B1F45B-C050-4F4A-BFBC-D8AD63B6E285}"/>
                    </a:ext>
                  </a:extLst>
                </p:cNvPr>
                <p:cNvSpPr/>
                <p:nvPr/>
              </p:nvSpPr>
              <p:spPr>
                <a:xfrm>
                  <a:off x="2835075" y="6426787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="" xmlns:a16="http://schemas.microsoft.com/office/drawing/2014/main" id="{62A48AEF-96FD-4346-923B-9B2948F7F63F}"/>
                    </a:ext>
                  </a:extLst>
                </p:cNvPr>
                <p:cNvSpPr/>
                <p:nvPr/>
              </p:nvSpPr>
              <p:spPr>
                <a:xfrm>
                  <a:off x="2746601" y="6284257"/>
                  <a:ext cx="88790" cy="887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="" xmlns:a16="http://schemas.microsoft.com/office/drawing/2014/main" id="{2964557B-18CB-5C43-96AA-5BEC4F7816B6}"/>
                    </a:ext>
                  </a:extLst>
                </p:cNvPr>
                <p:cNvCxnSpPr>
                  <a:cxnSpLocks/>
                  <a:stCxn id="346" idx="3"/>
                  <a:endCxn id="355" idx="2"/>
                </p:cNvCxnSpPr>
                <p:nvPr/>
              </p:nvCxnSpPr>
              <p:spPr>
                <a:xfrm flipV="1">
                  <a:off x="2696020" y="6328652"/>
                  <a:ext cx="50581" cy="29648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="" xmlns:a16="http://schemas.microsoft.com/office/drawing/2014/main" id="{5C15280B-B58C-BD45-8EBA-D2EB7B54A00B}"/>
                    </a:ext>
                  </a:extLst>
                </p:cNvPr>
                <p:cNvCxnSpPr>
                  <a:cxnSpLocks/>
                  <a:stCxn id="349" idx="6"/>
                  <a:endCxn id="343" idx="1"/>
                </p:cNvCxnSpPr>
                <p:nvPr/>
              </p:nvCxnSpPr>
              <p:spPr>
                <a:xfrm flipV="1">
                  <a:off x="2723686" y="6082996"/>
                  <a:ext cx="50026" cy="42944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="" xmlns:a16="http://schemas.microsoft.com/office/drawing/2014/main" id="{12673578-8DB3-D541-B133-7FA3071C338D}"/>
                    </a:ext>
                  </a:extLst>
                </p:cNvPr>
                <p:cNvCxnSpPr>
                  <a:cxnSpLocks/>
                  <a:stCxn id="344" idx="3"/>
                  <a:endCxn id="350" idx="3"/>
                </p:cNvCxnSpPr>
                <p:nvPr/>
              </p:nvCxnSpPr>
              <p:spPr>
                <a:xfrm flipV="1">
                  <a:off x="2317102" y="6197503"/>
                  <a:ext cx="16446" cy="43039"/>
                </a:xfrm>
                <a:prstGeom prst="line">
                  <a:avLst/>
                </a:prstGeom>
                <a:solidFill>
                  <a:srgbClr val="8E98D6"/>
                </a:solidFill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="" xmlns:a16="http://schemas.microsoft.com/office/drawing/2014/main" id="{011F097C-F755-AF47-A499-4BEACD867691}"/>
                    </a:ext>
                  </a:extLst>
                </p:cNvPr>
                <p:cNvCxnSpPr>
                  <a:cxnSpLocks/>
                  <a:stCxn id="351" idx="6"/>
                  <a:endCxn id="345" idx="1"/>
                </p:cNvCxnSpPr>
                <p:nvPr/>
              </p:nvCxnSpPr>
              <p:spPr>
                <a:xfrm>
                  <a:off x="2321390" y="6407957"/>
                  <a:ext cx="56305" cy="1182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="" xmlns:a16="http://schemas.microsoft.com/office/drawing/2014/main" id="{9ED99673-25D4-F24D-9261-06BD1287737B}"/>
                    </a:ext>
                  </a:extLst>
                </p:cNvPr>
                <p:cNvCxnSpPr>
                  <a:cxnSpLocks/>
                  <a:stCxn id="342" idx="3"/>
                  <a:endCxn id="354" idx="3"/>
                </p:cNvCxnSpPr>
                <p:nvPr/>
              </p:nvCxnSpPr>
              <p:spPr>
                <a:xfrm flipV="1">
                  <a:off x="2819127" y="6502574"/>
                  <a:ext cx="28951" cy="43440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="" xmlns:a16="http://schemas.microsoft.com/office/drawing/2014/main" id="{8AFA4109-19AF-1946-8689-E6C302615F6D}"/>
                    </a:ext>
                  </a:extLst>
                </p:cNvPr>
                <p:cNvCxnSpPr>
                  <a:cxnSpLocks/>
                  <a:stCxn id="353" idx="6"/>
                  <a:endCxn id="347" idx="1"/>
                </p:cNvCxnSpPr>
                <p:nvPr/>
              </p:nvCxnSpPr>
              <p:spPr>
                <a:xfrm flipV="1">
                  <a:off x="2722811" y="6723208"/>
                  <a:ext cx="44366" cy="49042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="" xmlns:a16="http://schemas.microsoft.com/office/drawing/2014/main" id="{3F7CF045-D6D7-6E49-A88A-ECC69C6FABF8}"/>
                    </a:ext>
                  </a:extLst>
                </p:cNvPr>
                <p:cNvCxnSpPr>
                  <a:cxnSpLocks/>
                  <a:stCxn id="348" idx="3"/>
                  <a:endCxn id="352" idx="1"/>
                </p:cNvCxnSpPr>
                <p:nvPr/>
              </p:nvCxnSpPr>
              <p:spPr>
                <a:xfrm>
                  <a:off x="2182609" y="6648155"/>
                  <a:ext cx="76039" cy="6259"/>
                </a:xfrm>
                <a:prstGeom prst="line">
                  <a:avLst/>
                </a:prstGeom>
                <a:grpFill/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1" name="TextBox 340">
                <a:extLst>
                  <a:ext uri="{FF2B5EF4-FFF2-40B4-BE49-F238E27FC236}">
                    <a16:creationId xmlns="" xmlns:a16="http://schemas.microsoft.com/office/drawing/2014/main" id="{304186B0-89D9-894F-AF56-D42A6E052953}"/>
                  </a:ext>
                </a:extLst>
              </p:cNvPr>
              <p:cNvSpPr txBox="1"/>
              <p:nvPr/>
            </p:nvSpPr>
            <p:spPr>
              <a:xfrm>
                <a:off x="2150760" y="4751227"/>
                <a:ext cx="1517312" cy="260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TWIST                           DNA Probes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="" xmlns:a16="http://schemas.microsoft.com/office/drawing/2014/main" id="{41F67165-3C31-B842-B164-6355EBF447DB}"/>
                </a:ext>
              </a:extLst>
            </p:cNvPr>
            <p:cNvGrpSpPr/>
            <p:nvPr/>
          </p:nvGrpSpPr>
          <p:grpSpPr>
            <a:xfrm>
              <a:off x="5465866" y="4712816"/>
              <a:ext cx="1329679" cy="1202243"/>
              <a:chOff x="3914157" y="4759249"/>
              <a:chExt cx="1329679" cy="1202243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="" xmlns:a16="http://schemas.microsoft.com/office/drawing/2014/main" id="{DCDAA950-0FF5-434E-9183-C599DA754E43}"/>
                  </a:ext>
                </a:extLst>
              </p:cNvPr>
              <p:cNvGrpSpPr/>
              <p:nvPr/>
            </p:nvGrpSpPr>
            <p:grpSpPr>
              <a:xfrm>
                <a:off x="4178448" y="5185916"/>
                <a:ext cx="787108" cy="775576"/>
                <a:chOff x="2066119" y="7539457"/>
                <a:chExt cx="885799" cy="872827"/>
              </a:xfrm>
              <a:solidFill>
                <a:schemeClr val="accent2"/>
              </a:solidFill>
            </p:grpSpPr>
            <p:grpSp>
              <p:nvGrpSpPr>
                <p:cNvPr id="200" name="Group 199">
                  <a:extLst>
                    <a:ext uri="{FF2B5EF4-FFF2-40B4-BE49-F238E27FC236}">
                      <a16:creationId xmlns="" xmlns:a16="http://schemas.microsoft.com/office/drawing/2014/main" id="{5AA138E8-3714-0B44-A3E2-00175172A791}"/>
                    </a:ext>
                  </a:extLst>
                </p:cNvPr>
                <p:cNvGrpSpPr/>
                <p:nvPr/>
              </p:nvGrpSpPr>
              <p:grpSpPr>
                <a:xfrm>
                  <a:off x="2736316" y="7563477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321" name="Oval 320">
                    <a:extLst>
                      <a:ext uri="{FF2B5EF4-FFF2-40B4-BE49-F238E27FC236}">
                        <a16:creationId xmlns="" xmlns:a16="http://schemas.microsoft.com/office/drawing/2014/main" id="{CE36D6ED-3CFB-E643-901D-300CE89931E6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22" name="Group 321">
                    <a:extLst>
                      <a:ext uri="{FF2B5EF4-FFF2-40B4-BE49-F238E27FC236}">
                        <a16:creationId xmlns="" xmlns:a16="http://schemas.microsoft.com/office/drawing/2014/main" id="{8CFD51BD-26DE-9744-B99C-095A5933EA13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35" name="Straight Connector 334">
                      <a:extLst>
                        <a:ext uri="{FF2B5EF4-FFF2-40B4-BE49-F238E27FC236}">
                          <a16:creationId xmlns="" xmlns:a16="http://schemas.microsoft.com/office/drawing/2014/main" id="{A61BEC2A-170D-5942-B4AC-40D9051E372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6" name="Straight Connector 335">
                      <a:extLst>
                        <a:ext uri="{FF2B5EF4-FFF2-40B4-BE49-F238E27FC236}">
                          <a16:creationId xmlns="" xmlns:a16="http://schemas.microsoft.com/office/drawing/2014/main" id="{9FDC1A78-1835-A34E-BADD-66F3EFA52E2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Straight Connector 336">
                      <a:extLst>
                        <a:ext uri="{FF2B5EF4-FFF2-40B4-BE49-F238E27FC236}">
                          <a16:creationId xmlns="" xmlns:a16="http://schemas.microsoft.com/office/drawing/2014/main" id="{8A0F65EC-BAF3-9841-A999-1D94E386C9E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Straight Connector 337">
                      <a:extLst>
                        <a:ext uri="{FF2B5EF4-FFF2-40B4-BE49-F238E27FC236}">
                          <a16:creationId xmlns="" xmlns:a16="http://schemas.microsoft.com/office/drawing/2014/main" id="{AB221D53-6A40-F249-A7D0-477E91E82B7D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Connector 338">
                      <a:extLst>
                        <a:ext uri="{FF2B5EF4-FFF2-40B4-BE49-F238E27FC236}">
                          <a16:creationId xmlns="" xmlns:a16="http://schemas.microsoft.com/office/drawing/2014/main" id="{D3A4EDAA-A4DA-AC40-8C3F-74D67B0A6C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3" name="Group 322">
                    <a:extLst>
                      <a:ext uri="{FF2B5EF4-FFF2-40B4-BE49-F238E27FC236}">
                        <a16:creationId xmlns="" xmlns:a16="http://schemas.microsoft.com/office/drawing/2014/main" id="{CC24F9CB-1DC8-4A4C-8B46-9679E4F3FFFA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30" name="Straight Connector 329">
                      <a:extLst>
                        <a:ext uri="{FF2B5EF4-FFF2-40B4-BE49-F238E27FC236}">
                          <a16:creationId xmlns="" xmlns:a16="http://schemas.microsoft.com/office/drawing/2014/main" id="{A16BC403-DD07-2748-8711-7DC9781082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1" name="Straight Connector 330">
                      <a:extLst>
                        <a:ext uri="{FF2B5EF4-FFF2-40B4-BE49-F238E27FC236}">
                          <a16:creationId xmlns="" xmlns:a16="http://schemas.microsoft.com/office/drawing/2014/main" id="{C5C9521A-286C-7C42-B783-4C882D288252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Straight Connector 331">
                      <a:extLst>
                        <a:ext uri="{FF2B5EF4-FFF2-40B4-BE49-F238E27FC236}">
                          <a16:creationId xmlns="" xmlns:a16="http://schemas.microsoft.com/office/drawing/2014/main" id="{A71D5FB5-B584-564E-ACF0-D2CE24599EF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Straight Connector 332">
                      <a:extLst>
                        <a:ext uri="{FF2B5EF4-FFF2-40B4-BE49-F238E27FC236}">
                          <a16:creationId xmlns="" xmlns:a16="http://schemas.microsoft.com/office/drawing/2014/main" id="{86E686B9-2275-F14D-90DC-B6E490F2EE07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3">
                      <a:extLst>
                        <a:ext uri="{FF2B5EF4-FFF2-40B4-BE49-F238E27FC236}">
                          <a16:creationId xmlns="" xmlns:a16="http://schemas.microsoft.com/office/drawing/2014/main" id="{B716D3E7-5435-5E49-8A99-7B8D9848577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24" name="Group 323">
                    <a:extLst>
                      <a:ext uri="{FF2B5EF4-FFF2-40B4-BE49-F238E27FC236}">
                        <a16:creationId xmlns="" xmlns:a16="http://schemas.microsoft.com/office/drawing/2014/main" id="{C69E144A-67F9-5043-916B-4D0F4C5D854E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25" name="Straight Connector 324">
                      <a:extLst>
                        <a:ext uri="{FF2B5EF4-FFF2-40B4-BE49-F238E27FC236}">
                          <a16:creationId xmlns="" xmlns:a16="http://schemas.microsoft.com/office/drawing/2014/main" id="{D76EE66C-A497-FA48-BD03-C1A40A32051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6" name="Straight Connector 325">
                      <a:extLst>
                        <a:ext uri="{FF2B5EF4-FFF2-40B4-BE49-F238E27FC236}">
                          <a16:creationId xmlns="" xmlns:a16="http://schemas.microsoft.com/office/drawing/2014/main" id="{29DB2556-C5A2-7349-BC84-F390904585B5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Connector 326">
                      <a:extLst>
                        <a:ext uri="{FF2B5EF4-FFF2-40B4-BE49-F238E27FC236}">
                          <a16:creationId xmlns="" xmlns:a16="http://schemas.microsoft.com/office/drawing/2014/main" id="{107E8FB5-2CDA-4446-B819-1BCBD85F98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Straight Connector 327">
                      <a:extLst>
                        <a:ext uri="{FF2B5EF4-FFF2-40B4-BE49-F238E27FC236}">
                          <a16:creationId xmlns="" xmlns:a16="http://schemas.microsoft.com/office/drawing/2014/main" id="{DC475E06-9983-E14E-B1D3-71F1400638E8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Straight Connector 328">
                      <a:extLst>
                        <a:ext uri="{FF2B5EF4-FFF2-40B4-BE49-F238E27FC236}">
                          <a16:creationId xmlns="" xmlns:a16="http://schemas.microsoft.com/office/drawing/2014/main" id="{D5E705B7-D6CF-F14F-A073-1B04EB5176D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1" name="Group 200">
                  <a:extLst>
                    <a:ext uri="{FF2B5EF4-FFF2-40B4-BE49-F238E27FC236}">
                      <a16:creationId xmlns="" xmlns:a16="http://schemas.microsoft.com/office/drawing/2014/main" id="{E0281578-57EC-4449-A672-E2987B3F2FC8}"/>
                    </a:ext>
                  </a:extLst>
                </p:cNvPr>
                <p:cNvGrpSpPr/>
                <p:nvPr/>
              </p:nvGrpSpPr>
              <p:grpSpPr>
                <a:xfrm>
                  <a:off x="2406638" y="7539457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302" name="Oval 301">
                    <a:extLst>
                      <a:ext uri="{FF2B5EF4-FFF2-40B4-BE49-F238E27FC236}">
                        <a16:creationId xmlns="" xmlns:a16="http://schemas.microsoft.com/office/drawing/2014/main" id="{BB3C68E7-9980-864F-8121-E3E00D66D2A4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303" name="Group 302">
                    <a:extLst>
                      <a:ext uri="{FF2B5EF4-FFF2-40B4-BE49-F238E27FC236}">
                        <a16:creationId xmlns="" xmlns:a16="http://schemas.microsoft.com/office/drawing/2014/main" id="{E359CA34-8B8C-4348-B56C-A6DEF166688A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16" name="Straight Connector 315">
                      <a:extLst>
                        <a:ext uri="{FF2B5EF4-FFF2-40B4-BE49-F238E27FC236}">
                          <a16:creationId xmlns="" xmlns:a16="http://schemas.microsoft.com/office/drawing/2014/main" id="{EC887E21-9B1D-224B-90E3-791598C3C5E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7" name="Straight Connector 316">
                      <a:extLst>
                        <a:ext uri="{FF2B5EF4-FFF2-40B4-BE49-F238E27FC236}">
                          <a16:creationId xmlns="" xmlns:a16="http://schemas.microsoft.com/office/drawing/2014/main" id="{FA8E2579-70F2-2C47-B5B9-85AF5D4D26CA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8" name="Straight Connector 317">
                      <a:extLst>
                        <a:ext uri="{FF2B5EF4-FFF2-40B4-BE49-F238E27FC236}">
                          <a16:creationId xmlns="" xmlns:a16="http://schemas.microsoft.com/office/drawing/2014/main" id="{D8C81C32-498F-E64A-A844-B46E1565D09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9" name="Straight Connector 318">
                      <a:extLst>
                        <a:ext uri="{FF2B5EF4-FFF2-40B4-BE49-F238E27FC236}">
                          <a16:creationId xmlns="" xmlns:a16="http://schemas.microsoft.com/office/drawing/2014/main" id="{D12F79BF-BA69-9A41-BD67-06ED1D7486BE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0" name="Straight Connector 319">
                      <a:extLst>
                        <a:ext uri="{FF2B5EF4-FFF2-40B4-BE49-F238E27FC236}">
                          <a16:creationId xmlns="" xmlns:a16="http://schemas.microsoft.com/office/drawing/2014/main" id="{1DA6CAFB-9C8A-9640-A5CD-753F95BDA7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4" name="Group 303">
                    <a:extLst>
                      <a:ext uri="{FF2B5EF4-FFF2-40B4-BE49-F238E27FC236}">
                        <a16:creationId xmlns="" xmlns:a16="http://schemas.microsoft.com/office/drawing/2014/main" id="{427E421E-792E-D04C-848A-C4EEC837BB22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11" name="Straight Connector 310">
                      <a:extLst>
                        <a:ext uri="{FF2B5EF4-FFF2-40B4-BE49-F238E27FC236}">
                          <a16:creationId xmlns="" xmlns:a16="http://schemas.microsoft.com/office/drawing/2014/main" id="{00C7460F-4D93-3140-96C6-2A39782BC12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Connector 311">
                      <a:extLst>
                        <a:ext uri="{FF2B5EF4-FFF2-40B4-BE49-F238E27FC236}">
                          <a16:creationId xmlns="" xmlns:a16="http://schemas.microsoft.com/office/drawing/2014/main" id="{75CAA56C-383B-7B4B-91E2-79AA7C86AB0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Connector 312">
                      <a:extLst>
                        <a:ext uri="{FF2B5EF4-FFF2-40B4-BE49-F238E27FC236}">
                          <a16:creationId xmlns="" xmlns:a16="http://schemas.microsoft.com/office/drawing/2014/main" id="{8F9083B1-E95C-A24F-99EB-27AE4106E7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Connector 313">
                      <a:extLst>
                        <a:ext uri="{FF2B5EF4-FFF2-40B4-BE49-F238E27FC236}">
                          <a16:creationId xmlns="" xmlns:a16="http://schemas.microsoft.com/office/drawing/2014/main" id="{E582A7B9-1ED1-1746-88A7-4145B670B9D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Connector 314">
                      <a:extLst>
                        <a:ext uri="{FF2B5EF4-FFF2-40B4-BE49-F238E27FC236}">
                          <a16:creationId xmlns="" xmlns:a16="http://schemas.microsoft.com/office/drawing/2014/main" id="{C3BA591E-204D-0C4E-9B7E-E1A373CC2AC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05" name="Group 304">
                    <a:extLst>
                      <a:ext uri="{FF2B5EF4-FFF2-40B4-BE49-F238E27FC236}">
                        <a16:creationId xmlns="" xmlns:a16="http://schemas.microsoft.com/office/drawing/2014/main" id="{801AA084-DF83-7046-A8D1-AFA7F0B21A73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306" name="Straight Connector 305">
                      <a:extLst>
                        <a:ext uri="{FF2B5EF4-FFF2-40B4-BE49-F238E27FC236}">
                          <a16:creationId xmlns="" xmlns:a16="http://schemas.microsoft.com/office/drawing/2014/main" id="{BF4F2B98-AFCE-7941-8717-751FD9D2218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>
                      <a:extLst>
                        <a:ext uri="{FF2B5EF4-FFF2-40B4-BE49-F238E27FC236}">
                          <a16:creationId xmlns="" xmlns:a16="http://schemas.microsoft.com/office/drawing/2014/main" id="{F1CD2B24-C134-5D45-A69D-7F5912DB7547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>
                      <a:extLst>
                        <a:ext uri="{FF2B5EF4-FFF2-40B4-BE49-F238E27FC236}">
                          <a16:creationId xmlns="" xmlns:a16="http://schemas.microsoft.com/office/drawing/2014/main" id="{EDE70AEE-B23D-E045-A36A-D658DB95D2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>
                      <a:extLst>
                        <a:ext uri="{FF2B5EF4-FFF2-40B4-BE49-F238E27FC236}">
                          <a16:creationId xmlns="" xmlns:a16="http://schemas.microsoft.com/office/drawing/2014/main" id="{5DD5730A-45BA-F843-999A-D3D5E648D394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>
                      <a:extLst>
                        <a:ext uri="{FF2B5EF4-FFF2-40B4-BE49-F238E27FC236}">
                          <a16:creationId xmlns="" xmlns:a16="http://schemas.microsoft.com/office/drawing/2014/main" id="{7233AB4F-4824-534C-A502-F08B35678AC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2" name="Group 201">
                  <a:extLst>
                    <a:ext uri="{FF2B5EF4-FFF2-40B4-BE49-F238E27FC236}">
                      <a16:creationId xmlns="" xmlns:a16="http://schemas.microsoft.com/office/drawing/2014/main" id="{4D6D910E-4C95-2E44-B494-58D813471155}"/>
                    </a:ext>
                  </a:extLst>
                </p:cNvPr>
                <p:cNvGrpSpPr/>
                <p:nvPr/>
              </p:nvGrpSpPr>
              <p:grpSpPr>
                <a:xfrm>
                  <a:off x="2066119" y="7687094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283" name="Oval 282">
                    <a:extLst>
                      <a:ext uri="{FF2B5EF4-FFF2-40B4-BE49-F238E27FC236}">
                        <a16:creationId xmlns="" xmlns:a16="http://schemas.microsoft.com/office/drawing/2014/main" id="{B155EABB-6F80-E04F-B42E-80A821632D07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84" name="Group 283">
                    <a:extLst>
                      <a:ext uri="{FF2B5EF4-FFF2-40B4-BE49-F238E27FC236}">
                        <a16:creationId xmlns="" xmlns:a16="http://schemas.microsoft.com/office/drawing/2014/main" id="{EFCF1877-E756-3C4D-82E8-6D1121131D34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="" xmlns:a16="http://schemas.microsoft.com/office/drawing/2014/main" id="{292F4F31-5FD0-FD44-AF04-2B7D0A7C38F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Connector 297">
                      <a:extLst>
                        <a:ext uri="{FF2B5EF4-FFF2-40B4-BE49-F238E27FC236}">
                          <a16:creationId xmlns="" xmlns:a16="http://schemas.microsoft.com/office/drawing/2014/main" id="{3C51848C-E402-D541-870E-222947979AE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Connector 298">
                      <a:extLst>
                        <a:ext uri="{FF2B5EF4-FFF2-40B4-BE49-F238E27FC236}">
                          <a16:creationId xmlns="" xmlns:a16="http://schemas.microsoft.com/office/drawing/2014/main" id="{F6613076-2FCD-564F-876B-C8CAD62A5F5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Connector 299">
                      <a:extLst>
                        <a:ext uri="{FF2B5EF4-FFF2-40B4-BE49-F238E27FC236}">
                          <a16:creationId xmlns="" xmlns:a16="http://schemas.microsoft.com/office/drawing/2014/main" id="{BC5BDEF7-40A0-484F-92A7-3376AEC7BB4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Straight Connector 300">
                      <a:extLst>
                        <a:ext uri="{FF2B5EF4-FFF2-40B4-BE49-F238E27FC236}">
                          <a16:creationId xmlns="" xmlns:a16="http://schemas.microsoft.com/office/drawing/2014/main" id="{CFEAA27E-83A8-CE49-9661-A22EAACB6B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="" xmlns:a16="http://schemas.microsoft.com/office/drawing/2014/main" id="{8E9FBAA1-A260-BD42-9008-01E4161F3687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92" name="Straight Connector 291">
                      <a:extLst>
                        <a:ext uri="{FF2B5EF4-FFF2-40B4-BE49-F238E27FC236}">
                          <a16:creationId xmlns="" xmlns:a16="http://schemas.microsoft.com/office/drawing/2014/main" id="{9C535E3E-C092-0348-B311-37A1716EDDA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>
                      <a:extLst>
                        <a:ext uri="{FF2B5EF4-FFF2-40B4-BE49-F238E27FC236}">
                          <a16:creationId xmlns="" xmlns:a16="http://schemas.microsoft.com/office/drawing/2014/main" id="{46EBAC27-0272-3D4D-BF21-76B7590800AE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="" xmlns:a16="http://schemas.microsoft.com/office/drawing/2014/main" id="{B4251F33-D61F-FE46-877D-22C6C03F90B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Straight Connector 294">
                      <a:extLst>
                        <a:ext uri="{FF2B5EF4-FFF2-40B4-BE49-F238E27FC236}">
                          <a16:creationId xmlns="" xmlns:a16="http://schemas.microsoft.com/office/drawing/2014/main" id="{ED81F7CB-1343-4748-8814-F9966A444E16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="" xmlns:a16="http://schemas.microsoft.com/office/drawing/2014/main" id="{8E8E7390-6F3C-654F-90AC-C47F2210978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6" name="Group 285">
                    <a:extLst>
                      <a:ext uri="{FF2B5EF4-FFF2-40B4-BE49-F238E27FC236}">
                        <a16:creationId xmlns="" xmlns:a16="http://schemas.microsoft.com/office/drawing/2014/main" id="{D808C899-0175-9E4D-952B-A6723DA79617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87" name="Straight Connector 286">
                      <a:extLst>
                        <a:ext uri="{FF2B5EF4-FFF2-40B4-BE49-F238E27FC236}">
                          <a16:creationId xmlns="" xmlns:a16="http://schemas.microsoft.com/office/drawing/2014/main" id="{FE393EE4-C250-5A4F-9C20-AD8215E1BA4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Straight Connector 287">
                      <a:extLst>
                        <a:ext uri="{FF2B5EF4-FFF2-40B4-BE49-F238E27FC236}">
                          <a16:creationId xmlns="" xmlns:a16="http://schemas.microsoft.com/office/drawing/2014/main" id="{028739D0-15AF-C94D-9E36-7D5605B488E7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Straight Connector 288">
                      <a:extLst>
                        <a:ext uri="{FF2B5EF4-FFF2-40B4-BE49-F238E27FC236}">
                          <a16:creationId xmlns="" xmlns:a16="http://schemas.microsoft.com/office/drawing/2014/main" id="{2976BCB8-14EE-164F-BFCC-9FD4C72555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Connector 289">
                      <a:extLst>
                        <a:ext uri="{FF2B5EF4-FFF2-40B4-BE49-F238E27FC236}">
                          <a16:creationId xmlns="" xmlns:a16="http://schemas.microsoft.com/office/drawing/2014/main" id="{B0278694-6B38-074F-A7CF-652863068E23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1" name="Straight Connector 290">
                      <a:extLst>
                        <a:ext uri="{FF2B5EF4-FFF2-40B4-BE49-F238E27FC236}">
                          <a16:creationId xmlns="" xmlns:a16="http://schemas.microsoft.com/office/drawing/2014/main" id="{106FFFA0-6BEC-6142-98D8-719BB7CFA85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3" name="Group 202">
                  <a:extLst>
                    <a:ext uri="{FF2B5EF4-FFF2-40B4-BE49-F238E27FC236}">
                      <a16:creationId xmlns="" xmlns:a16="http://schemas.microsoft.com/office/drawing/2014/main" id="{43AC55D3-DA3D-D14C-90C1-0B9150F1C201}"/>
                    </a:ext>
                  </a:extLst>
                </p:cNvPr>
                <p:cNvGrpSpPr/>
                <p:nvPr/>
              </p:nvGrpSpPr>
              <p:grpSpPr>
                <a:xfrm>
                  <a:off x="2459025" y="7844257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264" name="Oval 263">
                    <a:extLst>
                      <a:ext uri="{FF2B5EF4-FFF2-40B4-BE49-F238E27FC236}">
                        <a16:creationId xmlns="" xmlns:a16="http://schemas.microsoft.com/office/drawing/2014/main" id="{AFA1599D-4677-2347-92FA-38FBA759D900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65" name="Group 264">
                    <a:extLst>
                      <a:ext uri="{FF2B5EF4-FFF2-40B4-BE49-F238E27FC236}">
                        <a16:creationId xmlns="" xmlns:a16="http://schemas.microsoft.com/office/drawing/2014/main" id="{F3EC2B17-D31A-DD44-931A-8F962CFF9BBD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="" xmlns:a16="http://schemas.microsoft.com/office/drawing/2014/main" id="{4DE3B1F1-8D48-D24A-BF06-BCC209F2167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9" name="Straight Connector 278">
                      <a:extLst>
                        <a:ext uri="{FF2B5EF4-FFF2-40B4-BE49-F238E27FC236}">
                          <a16:creationId xmlns="" xmlns:a16="http://schemas.microsoft.com/office/drawing/2014/main" id="{506B69E8-A9D2-3441-8084-CBB8623A0230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0" name="Straight Connector 279">
                      <a:extLst>
                        <a:ext uri="{FF2B5EF4-FFF2-40B4-BE49-F238E27FC236}">
                          <a16:creationId xmlns="" xmlns:a16="http://schemas.microsoft.com/office/drawing/2014/main" id="{9FB83966-C4F1-9643-9725-CBA32A8013E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1" name="Straight Connector 280">
                      <a:extLst>
                        <a:ext uri="{FF2B5EF4-FFF2-40B4-BE49-F238E27FC236}">
                          <a16:creationId xmlns="" xmlns:a16="http://schemas.microsoft.com/office/drawing/2014/main" id="{0D7117D2-995B-094C-B0FF-2A2769E20FC8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2" name="Straight Connector 281">
                      <a:extLst>
                        <a:ext uri="{FF2B5EF4-FFF2-40B4-BE49-F238E27FC236}">
                          <a16:creationId xmlns="" xmlns:a16="http://schemas.microsoft.com/office/drawing/2014/main" id="{E5BEEFBE-1DBC-2A4C-9A64-3A1AF079093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6" name="Group 265">
                    <a:extLst>
                      <a:ext uri="{FF2B5EF4-FFF2-40B4-BE49-F238E27FC236}">
                        <a16:creationId xmlns="" xmlns:a16="http://schemas.microsoft.com/office/drawing/2014/main" id="{75929DEF-FD43-7F48-9778-4343F59DF74E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73" name="Straight Connector 272">
                      <a:extLst>
                        <a:ext uri="{FF2B5EF4-FFF2-40B4-BE49-F238E27FC236}">
                          <a16:creationId xmlns="" xmlns:a16="http://schemas.microsoft.com/office/drawing/2014/main" id="{2994EA02-5DC6-5147-BCE1-BCD766D2668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4" name="Straight Connector 273">
                      <a:extLst>
                        <a:ext uri="{FF2B5EF4-FFF2-40B4-BE49-F238E27FC236}">
                          <a16:creationId xmlns="" xmlns:a16="http://schemas.microsoft.com/office/drawing/2014/main" id="{9A019387-4430-3F45-86DE-6D04BEFC2647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Straight Connector 274">
                      <a:extLst>
                        <a:ext uri="{FF2B5EF4-FFF2-40B4-BE49-F238E27FC236}">
                          <a16:creationId xmlns="" xmlns:a16="http://schemas.microsoft.com/office/drawing/2014/main" id="{B06581C4-215C-C64E-B86D-A2FD24DBAF5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>
                      <a:extLst>
                        <a:ext uri="{FF2B5EF4-FFF2-40B4-BE49-F238E27FC236}">
                          <a16:creationId xmlns="" xmlns:a16="http://schemas.microsoft.com/office/drawing/2014/main" id="{E14F2C48-3A6F-DF46-A973-8494A7850D6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7" name="Straight Connector 276">
                      <a:extLst>
                        <a:ext uri="{FF2B5EF4-FFF2-40B4-BE49-F238E27FC236}">
                          <a16:creationId xmlns="" xmlns:a16="http://schemas.microsoft.com/office/drawing/2014/main" id="{FB94ACBE-79D4-744F-A0E8-4358001C1F2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67" name="Group 266">
                    <a:extLst>
                      <a:ext uri="{FF2B5EF4-FFF2-40B4-BE49-F238E27FC236}">
                        <a16:creationId xmlns="" xmlns:a16="http://schemas.microsoft.com/office/drawing/2014/main" id="{67896327-E514-CF43-918C-9F91B35D2BC2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68" name="Straight Connector 267">
                      <a:extLst>
                        <a:ext uri="{FF2B5EF4-FFF2-40B4-BE49-F238E27FC236}">
                          <a16:creationId xmlns="" xmlns:a16="http://schemas.microsoft.com/office/drawing/2014/main" id="{F722CC9D-1EE5-584A-A111-FA51059A0BB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Straight Connector 268">
                      <a:extLst>
                        <a:ext uri="{FF2B5EF4-FFF2-40B4-BE49-F238E27FC236}">
                          <a16:creationId xmlns="" xmlns:a16="http://schemas.microsoft.com/office/drawing/2014/main" id="{196BC112-4CB4-5042-817B-DC248D323307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="" xmlns:a16="http://schemas.microsoft.com/office/drawing/2014/main" id="{5A48B711-2DA4-3E42-8818-3AF4D8D954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Straight Connector 270">
                      <a:extLst>
                        <a:ext uri="{FF2B5EF4-FFF2-40B4-BE49-F238E27FC236}">
                          <a16:creationId xmlns="" xmlns:a16="http://schemas.microsoft.com/office/drawing/2014/main" id="{C6F17F25-176E-CB4C-92CE-2CB5E8D6344A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="" xmlns:a16="http://schemas.microsoft.com/office/drawing/2014/main" id="{8BDFBAE3-55A2-4D48-8207-998F4FABA2B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4" name="Group 203">
                  <a:extLst>
                    <a:ext uri="{FF2B5EF4-FFF2-40B4-BE49-F238E27FC236}">
                      <a16:creationId xmlns="" xmlns:a16="http://schemas.microsoft.com/office/drawing/2014/main" id="{1B2A8D1A-00FF-A741-9A00-CC9207551B0D}"/>
                    </a:ext>
                  </a:extLst>
                </p:cNvPr>
                <p:cNvGrpSpPr/>
                <p:nvPr/>
              </p:nvGrpSpPr>
              <p:grpSpPr>
                <a:xfrm>
                  <a:off x="2735250" y="8013326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245" name="Oval 244">
                    <a:extLst>
                      <a:ext uri="{FF2B5EF4-FFF2-40B4-BE49-F238E27FC236}">
                        <a16:creationId xmlns="" xmlns:a16="http://schemas.microsoft.com/office/drawing/2014/main" id="{29352D29-B1D1-964C-9AE6-F92B6BC58645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46" name="Group 245">
                    <a:extLst>
                      <a:ext uri="{FF2B5EF4-FFF2-40B4-BE49-F238E27FC236}">
                        <a16:creationId xmlns="" xmlns:a16="http://schemas.microsoft.com/office/drawing/2014/main" id="{558E08A4-6324-7242-B924-665962C37399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59" name="Straight Connector 258">
                      <a:extLst>
                        <a:ext uri="{FF2B5EF4-FFF2-40B4-BE49-F238E27FC236}">
                          <a16:creationId xmlns="" xmlns:a16="http://schemas.microsoft.com/office/drawing/2014/main" id="{CC187C85-7E6F-7342-B378-FB84B30851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="" xmlns:a16="http://schemas.microsoft.com/office/drawing/2014/main" id="{FB9C765B-86AF-574F-AB3D-B5EABA23420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Straight Connector 260">
                      <a:extLst>
                        <a:ext uri="{FF2B5EF4-FFF2-40B4-BE49-F238E27FC236}">
                          <a16:creationId xmlns="" xmlns:a16="http://schemas.microsoft.com/office/drawing/2014/main" id="{916FE578-9824-6D43-9D5D-05DED82AD1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Straight Connector 261">
                      <a:extLst>
                        <a:ext uri="{FF2B5EF4-FFF2-40B4-BE49-F238E27FC236}">
                          <a16:creationId xmlns="" xmlns:a16="http://schemas.microsoft.com/office/drawing/2014/main" id="{A08ABD3C-E9E4-4B4F-BC75-18EC73805EB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Straight Connector 262">
                      <a:extLst>
                        <a:ext uri="{FF2B5EF4-FFF2-40B4-BE49-F238E27FC236}">
                          <a16:creationId xmlns="" xmlns:a16="http://schemas.microsoft.com/office/drawing/2014/main" id="{DDEC7EA8-F338-6444-A46C-D9F57BEB6BE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7" name="Group 246">
                    <a:extLst>
                      <a:ext uri="{FF2B5EF4-FFF2-40B4-BE49-F238E27FC236}">
                        <a16:creationId xmlns="" xmlns:a16="http://schemas.microsoft.com/office/drawing/2014/main" id="{352996E4-1A98-794E-9FB2-5A7601004068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54" name="Straight Connector 253">
                      <a:extLst>
                        <a:ext uri="{FF2B5EF4-FFF2-40B4-BE49-F238E27FC236}">
                          <a16:creationId xmlns="" xmlns:a16="http://schemas.microsoft.com/office/drawing/2014/main" id="{C9A43429-0F95-5346-BD82-265C7641B9E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5" name="Straight Connector 254">
                      <a:extLst>
                        <a:ext uri="{FF2B5EF4-FFF2-40B4-BE49-F238E27FC236}">
                          <a16:creationId xmlns="" xmlns:a16="http://schemas.microsoft.com/office/drawing/2014/main" id="{12CD4394-FE8A-334C-A699-4C3CB732EEF7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6" name="Straight Connector 255">
                      <a:extLst>
                        <a:ext uri="{FF2B5EF4-FFF2-40B4-BE49-F238E27FC236}">
                          <a16:creationId xmlns="" xmlns:a16="http://schemas.microsoft.com/office/drawing/2014/main" id="{A84F15A8-FF76-5941-9815-B35722C01CC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7" name="Straight Connector 256">
                      <a:extLst>
                        <a:ext uri="{FF2B5EF4-FFF2-40B4-BE49-F238E27FC236}">
                          <a16:creationId xmlns="" xmlns:a16="http://schemas.microsoft.com/office/drawing/2014/main" id="{4947AA40-DE90-A749-8671-311DBACF9ECA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8" name="Straight Connector 257">
                      <a:extLst>
                        <a:ext uri="{FF2B5EF4-FFF2-40B4-BE49-F238E27FC236}">
                          <a16:creationId xmlns="" xmlns:a16="http://schemas.microsoft.com/office/drawing/2014/main" id="{98F5D8A8-6F7C-B841-B091-36717CA58DC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48" name="Group 247">
                    <a:extLst>
                      <a:ext uri="{FF2B5EF4-FFF2-40B4-BE49-F238E27FC236}">
                        <a16:creationId xmlns="" xmlns:a16="http://schemas.microsoft.com/office/drawing/2014/main" id="{79823B61-24FF-E64D-B953-91BA5486D8CF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="" xmlns:a16="http://schemas.microsoft.com/office/drawing/2014/main" id="{3E4A28A7-C932-4748-B798-D7BA80C415C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="" xmlns:a16="http://schemas.microsoft.com/office/drawing/2014/main" id="{44712ACD-D0FD-D348-921E-496CE8BB23C4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Straight Connector 250">
                      <a:extLst>
                        <a:ext uri="{FF2B5EF4-FFF2-40B4-BE49-F238E27FC236}">
                          <a16:creationId xmlns="" xmlns:a16="http://schemas.microsoft.com/office/drawing/2014/main" id="{79B2C23B-2673-ED4F-915A-34F02282AB9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2" name="Straight Connector 251">
                      <a:extLst>
                        <a:ext uri="{FF2B5EF4-FFF2-40B4-BE49-F238E27FC236}">
                          <a16:creationId xmlns="" xmlns:a16="http://schemas.microsoft.com/office/drawing/2014/main" id="{B07B9F86-9FB8-C046-AD10-394D6610335A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Straight Connector 252">
                      <a:extLst>
                        <a:ext uri="{FF2B5EF4-FFF2-40B4-BE49-F238E27FC236}">
                          <a16:creationId xmlns="" xmlns:a16="http://schemas.microsoft.com/office/drawing/2014/main" id="{D58CFCE3-2C70-DD4A-9964-48EF317122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5" name="Group 204">
                  <a:extLst>
                    <a:ext uri="{FF2B5EF4-FFF2-40B4-BE49-F238E27FC236}">
                      <a16:creationId xmlns="" xmlns:a16="http://schemas.microsoft.com/office/drawing/2014/main" id="{317C8BCA-A1D1-6649-83BA-B3F27BB370D7}"/>
                    </a:ext>
                  </a:extLst>
                </p:cNvPr>
                <p:cNvGrpSpPr/>
                <p:nvPr/>
              </p:nvGrpSpPr>
              <p:grpSpPr>
                <a:xfrm>
                  <a:off x="2104219" y="8020470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226" name="Oval 225">
                    <a:extLst>
                      <a:ext uri="{FF2B5EF4-FFF2-40B4-BE49-F238E27FC236}">
                        <a16:creationId xmlns="" xmlns:a16="http://schemas.microsoft.com/office/drawing/2014/main" id="{9BA2F353-EC9C-F34B-8481-110FEAB95123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27" name="Group 226">
                    <a:extLst>
                      <a:ext uri="{FF2B5EF4-FFF2-40B4-BE49-F238E27FC236}">
                        <a16:creationId xmlns="" xmlns:a16="http://schemas.microsoft.com/office/drawing/2014/main" id="{2317BAB9-6038-ED44-A00F-D97D8878452F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="" xmlns:a16="http://schemas.microsoft.com/office/drawing/2014/main" id="{C22A8354-465C-3742-97A8-EACB791F146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="" xmlns:a16="http://schemas.microsoft.com/office/drawing/2014/main" id="{2EBB4D18-966A-0041-84E1-BD18C93478F8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="" xmlns:a16="http://schemas.microsoft.com/office/drawing/2014/main" id="{8A7E292A-D5F1-DA48-BB75-BA2A68A9D6D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="" xmlns:a16="http://schemas.microsoft.com/office/drawing/2014/main" id="{CE273CDF-29C7-4A48-AE57-A4FA5037DB4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="" xmlns:a16="http://schemas.microsoft.com/office/drawing/2014/main" id="{2DA2EA3A-2D9A-B44A-9AC7-8C1BB3933BA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8" name="Group 227">
                    <a:extLst>
                      <a:ext uri="{FF2B5EF4-FFF2-40B4-BE49-F238E27FC236}">
                        <a16:creationId xmlns="" xmlns:a16="http://schemas.microsoft.com/office/drawing/2014/main" id="{FC50FB21-F0FB-434A-891F-9FAF0871709C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="" xmlns:a16="http://schemas.microsoft.com/office/drawing/2014/main" id="{72959825-F7D5-CA43-B1EC-B7030FD3B8B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="" xmlns:a16="http://schemas.microsoft.com/office/drawing/2014/main" id="{7287EFCF-F965-2045-A4EB-F62983CA942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="" xmlns:a16="http://schemas.microsoft.com/office/drawing/2014/main" id="{CCF4D305-BFB7-6847-84B9-66433A79984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="" xmlns:a16="http://schemas.microsoft.com/office/drawing/2014/main" id="{BB8BA68E-7525-6A4C-AE3B-AF70D13AE37D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="" xmlns:a16="http://schemas.microsoft.com/office/drawing/2014/main" id="{5693A4E4-3062-F64F-89B5-FFC3E9F76B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="" xmlns:a16="http://schemas.microsoft.com/office/drawing/2014/main" id="{2D453AD1-4189-C447-90FD-ABA432795D22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30" name="Straight Connector 229">
                      <a:extLst>
                        <a:ext uri="{FF2B5EF4-FFF2-40B4-BE49-F238E27FC236}">
                          <a16:creationId xmlns="" xmlns:a16="http://schemas.microsoft.com/office/drawing/2014/main" id="{218C5124-5B83-ED4C-93C2-36987626691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1" name="Straight Connector 230">
                      <a:extLst>
                        <a:ext uri="{FF2B5EF4-FFF2-40B4-BE49-F238E27FC236}">
                          <a16:creationId xmlns="" xmlns:a16="http://schemas.microsoft.com/office/drawing/2014/main" id="{7057FE80-C5F8-6D4D-92CA-22C973922553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="" xmlns:a16="http://schemas.microsoft.com/office/drawing/2014/main" id="{8C7D0D3D-5D3C-B54C-A506-1EEDFDB90C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Straight Connector 232">
                      <a:extLst>
                        <a:ext uri="{FF2B5EF4-FFF2-40B4-BE49-F238E27FC236}">
                          <a16:creationId xmlns="" xmlns:a16="http://schemas.microsoft.com/office/drawing/2014/main" id="{1DB664AF-D4D6-FB4D-943C-7B3E2F742637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="" xmlns:a16="http://schemas.microsoft.com/office/drawing/2014/main" id="{804FAE04-45B9-134A-9FBA-49A5A7D53C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" name="Group 205">
                  <a:extLst>
                    <a:ext uri="{FF2B5EF4-FFF2-40B4-BE49-F238E27FC236}">
                      <a16:creationId xmlns="" xmlns:a16="http://schemas.microsoft.com/office/drawing/2014/main" id="{288A79B0-CC49-1C44-8721-49270125B439}"/>
                    </a:ext>
                  </a:extLst>
                </p:cNvPr>
                <p:cNvGrpSpPr/>
                <p:nvPr/>
              </p:nvGrpSpPr>
              <p:grpSpPr>
                <a:xfrm>
                  <a:off x="2344725" y="8196682"/>
                  <a:ext cx="215602" cy="215602"/>
                  <a:chOff x="3423142" y="7350919"/>
                  <a:chExt cx="341066" cy="341066"/>
                </a:xfrm>
                <a:grpFill/>
              </p:grpSpPr>
              <p:sp>
                <p:nvSpPr>
                  <p:cNvPr id="207" name="Oval 206">
                    <a:extLst>
                      <a:ext uri="{FF2B5EF4-FFF2-40B4-BE49-F238E27FC236}">
                        <a16:creationId xmlns="" xmlns:a16="http://schemas.microsoft.com/office/drawing/2014/main" id="{FEA7D918-67F7-A340-825D-FA6CF171E1B1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208" name="Group 207">
                    <a:extLst>
                      <a:ext uri="{FF2B5EF4-FFF2-40B4-BE49-F238E27FC236}">
                        <a16:creationId xmlns="" xmlns:a16="http://schemas.microsoft.com/office/drawing/2014/main" id="{C2FCC18F-A72E-6648-83AF-980795A61231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21" name="Straight Connector 220">
                      <a:extLst>
                        <a:ext uri="{FF2B5EF4-FFF2-40B4-BE49-F238E27FC236}">
                          <a16:creationId xmlns="" xmlns:a16="http://schemas.microsoft.com/office/drawing/2014/main" id="{C07E6CBE-263E-5044-8E57-F58B87052EE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Straight Connector 221">
                      <a:extLst>
                        <a:ext uri="{FF2B5EF4-FFF2-40B4-BE49-F238E27FC236}">
                          <a16:creationId xmlns="" xmlns:a16="http://schemas.microsoft.com/office/drawing/2014/main" id="{F8D556D5-5C7D-344F-A521-B5C7DE645A4E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Straight Connector 222">
                      <a:extLst>
                        <a:ext uri="{FF2B5EF4-FFF2-40B4-BE49-F238E27FC236}">
                          <a16:creationId xmlns="" xmlns:a16="http://schemas.microsoft.com/office/drawing/2014/main" id="{529B1FB1-C1AA-6E4B-B7E2-65D4878E746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4" name="Straight Connector 223">
                      <a:extLst>
                        <a:ext uri="{FF2B5EF4-FFF2-40B4-BE49-F238E27FC236}">
                          <a16:creationId xmlns="" xmlns:a16="http://schemas.microsoft.com/office/drawing/2014/main" id="{AC739DD6-08CB-4C4F-AE81-22F1E360D470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5" name="Straight Connector 224">
                      <a:extLst>
                        <a:ext uri="{FF2B5EF4-FFF2-40B4-BE49-F238E27FC236}">
                          <a16:creationId xmlns="" xmlns:a16="http://schemas.microsoft.com/office/drawing/2014/main" id="{3EC4CE10-F168-1A40-9B4E-8F4EF8022E7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9" name="Group 208">
                    <a:extLst>
                      <a:ext uri="{FF2B5EF4-FFF2-40B4-BE49-F238E27FC236}">
                        <a16:creationId xmlns="" xmlns:a16="http://schemas.microsoft.com/office/drawing/2014/main" id="{7940E028-46E6-6542-81D8-C13C66D16BC5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16" name="Straight Connector 215">
                      <a:extLst>
                        <a:ext uri="{FF2B5EF4-FFF2-40B4-BE49-F238E27FC236}">
                          <a16:creationId xmlns="" xmlns:a16="http://schemas.microsoft.com/office/drawing/2014/main" id="{328DFF6D-8D2C-4043-8DD4-C49769767F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Straight Connector 216">
                      <a:extLst>
                        <a:ext uri="{FF2B5EF4-FFF2-40B4-BE49-F238E27FC236}">
                          <a16:creationId xmlns="" xmlns:a16="http://schemas.microsoft.com/office/drawing/2014/main" id="{47FD12EE-2A71-5E42-83FC-3D2E1815F1CB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Straight Connector 217">
                      <a:extLst>
                        <a:ext uri="{FF2B5EF4-FFF2-40B4-BE49-F238E27FC236}">
                          <a16:creationId xmlns="" xmlns:a16="http://schemas.microsoft.com/office/drawing/2014/main" id="{6F629CD8-43C7-1A4B-9C55-F960296C96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9" name="Straight Connector 218">
                      <a:extLst>
                        <a:ext uri="{FF2B5EF4-FFF2-40B4-BE49-F238E27FC236}">
                          <a16:creationId xmlns="" xmlns:a16="http://schemas.microsoft.com/office/drawing/2014/main" id="{46E0F2D4-D9C3-AC42-BD1F-19540E66B822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0" name="Straight Connector 219">
                      <a:extLst>
                        <a:ext uri="{FF2B5EF4-FFF2-40B4-BE49-F238E27FC236}">
                          <a16:creationId xmlns="" xmlns:a16="http://schemas.microsoft.com/office/drawing/2014/main" id="{1A4C7021-CCBB-D74C-A316-126C60792B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10" name="Group 209">
                    <a:extLst>
                      <a:ext uri="{FF2B5EF4-FFF2-40B4-BE49-F238E27FC236}">
                        <a16:creationId xmlns="" xmlns:a16="http://schemas.microsoft.com/office/drawing/2014/main" id="{240FB228-31A3-3F49-BCA2-7E5D9FF54BDD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211" name="Straight Connector 210">
                      <a:extLst>
                        <a:ext uri="{FF2B5EF4-FFF2-40B4-BE49-F238E27FC236}">
                          <a16:creationId xmlns="" xmlns:a16="http://schemas.microsoft.com/office/drawing/2014/main" id="{78E3B65C-C1C7-D649-B145-6EF3933C04F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2" name="Straight Connector 211">
                      <a:extLst>
                        <a:ext uri="{FF2B5EF4-FFF2-40B4-BE49-F238E27FC236}">
                          <a16:creationId xmlns="" xmlns:a16="http://schemas.microsoft.com/office/drawing/2014/main" id="{70B7A65C-CD1C-1F4D-B71C-6D9723587852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3" name="Straight Connector 212">
                      <a:extLst>
                        <a:ext uri="{FF2B5EF4-FFF2-40B4-BE49-F238E27FC236}">
                          <a16:creationId xmlns="" xmlns:a16="http://schemas.microsoft.com/office/drawing/2014/main" id="{036FA7C5-D103-9141-ACB9-B59E0F69981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4" name="Straight Connector 213">
                      <a:extLst>
                        <a:ext uri="{FF2B5EF4-FFF2-40B4-BE49-F238E27FC236}">
                          <a16:creationId xmlns="" xmlns:a16="http://schemas.microsoft.com/office/drawing/2014/main" id="{28E65341-CA48-2E40-B80A-6249710EEDAF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5" name="Straight Connector 214">
                      <a:extLst>
                        <a:ext uri="{FF2B5EF4-FFF2-40B4-BE49-F238E27FC236}">
                          <a16:creationId xmlns="" xmlns:a16="http://schemas.microsoft.com/office/drawing/2014/main" id="{B76E902D-5D81-B04F-BDF7-E70B0B8792F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199" name="TextBox 198">
                <a:extLst>
                  <a:ext uri="{FF2B5EF4-FFF2-40B4-BE49-F238E27FC236}">
                    <a16:creationId xmlns="" xmlns:a16="http://schemas.microsoft.com/office/drawing/2014/main" id="{87E472E0-B290-6449-B744-0A204BF8EFF8}"/>
                  </a:ext>
                </a:extLst>
              </p:cNvPr>
              <p:cNvSpPr txBox="1"/>
              <p:nvPr/>
            </p:nvSpPr>
            <p:spPr>
              <a:xfrm>
                <a:off x="3914157" y="4759249"/>
                <a:ext cx="1329679" cy="2609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Streptavidin            Beads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="" xmlns:a16="http://schemas.microsoft.com/office/drawing/2014/main" id="{1CB73D9F-3AC8-C04F-97D8-AF34AD425261}"/>
                </a:ext>
              </a:extLst>
            </p:cNvPr>
            <p:cNvGrpSpPr/>
            <p:nvPr/>
          </p:nvGrpSpPr>
          <p:grpSpPr>
            <a:xfrm>
              <a:off x="7148653" y="2563529"/>
              <a:ext cx="1439444" cy="1271972"/>
              <a:chOff x="5596944" y="2609962"/>
              <a:chExt cx="1439444" cy="127197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="" xmlns:a16="http://schemas.microsoft.com/office/drawing/2014/main" id="{895752ED-3026-D04C-A4CF-A34DC75030F4}"/>
                  </a:ext>
                </a:extLst>
              </p:cNvPr>
              <p:cNvGrpSpPr/>
              <p:nvPr/>
            </p:nvGrpSpPr>
            <p:grpSpPr>
              <a:xfrm>
                <a:off x="6274336" y="3695959"/>
                <a:ext cx="153700" cy="185975"/>
                <a:chOff x="3423142" y="7350919"/>
                <a:chExt cx="341066" cy="341066"/>
              </a:xfrm>
              <a:solidFill>
                <a:schemeClr val="accent2"/>
              </a:solidFill>
            </p:grpSpPr>
            <p:sp>
              <p:nvSpPr>
                <p:cNvPr id="179" name="Oval 178">
                  <a:extLst>
                    <a:ext uri="{FF2B5EF4-FFF2-40B4-BE49-F238E27FC236}">
                      <a16:creationId xmlns="" xmlns:a16="http://schemas.microsoft.com/office/drawing/2014/main" id="{1CCAC666-C27D-6446-96AF-874B68B2DF75}"/>
                    </a:ext>
                  </a:extLst>
                </p:cNvPr>
                <p:cNvSpPr/>
                <p:nvPr/>
              </p:nvSpPr>
              <p:spPr>
                <a:xfrm>
                  <a:off x="3489277" y="7417054"/>
                  <a:ext cx="208797" cy="208797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="" xmlns:a16="http://schemas.microsoft.com/office/drawing/2014/main" id="{FF522068-C70B-C040-986A-E1A8AD6A3E83}"/>
                    </a:ext>
                  </a:extLst>
                </p:cNvPr>
                <p:cNvGrpSpPr/>
                <p:nvPr/>
              </p:nvGrpSpPr>
              <p:grpSpPr>
                <a:xfrm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93" name="Straight Connector 192">
                    <a:extLst>
                      <a:ext uri="{FF2B5EF4-FFF2-40B4-BE49-F238E27FC236}">
                        <a16:creationId xmlns="" xmlns:a16="http://schemas.microsoft.com/office/drawing/2014/main" id="{98A9FE59-75A3-6D4D-AFE5-B667097E233A}"/>
                      </a:ext>
                    </a:extLst>
                  </p:cNvPr>
                  <p:cNvCxnSpPr/>
                  <p:nvPr/>
                </p:nvCxnSpPr>
                <p:spPr>
                  <a:xfrm>
                    <a:off x="3531018" y="7382497"/>
                    <a:ext cx="0" cy="277910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Straight Connector 193">
                    <a:extLst>
                      <a:ext uri="{FF2B5EF4-FFF2-40B4-BE49-F238E27FC236}">
                        <a16:creationId xmlns="" xmlns:a16="http://schemas.microsoft.com/office/drawing/2014/main" id="{A70E636F-BF1F-4C4B-8BEB-FC8E362BB41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5" name="Straight Connector 194">
                    <a:extLst>
                      <a:ext uri="{FF2B5EF4-FFF2-40B4-BE49-F238E27FC236}">
                        <a16:creationId xmlns="" xmlns:a16="http://schemas.microsoft.com/office/drawing/2014/main" id="{163F5845-DED6-3F49-89CE-41228DF8EE2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>
                    <a:extLst>
                      <a:ext uri="{FF2B5EF4-FFF2-40B4-BE49-F238E27FC236}">
                        <a16:creationId xmlns="" xmlns:a16="http://schemas.microsoft.com/office/drawing/2014/main" id="{6B3DA17B-4346-514D-8A27-278FD867EAC5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>
                    <a:extLst>
                      <a:ext uri="{FF2B5EF4-FFF2-40B4-BE49-F238E27FC236}">
                        <a16:creationId xmlns="" xmlns:a16="http://schemas.microsoft.com/office/drawing/2014/main" id="{63F251E5-0BAE-8F43-AA87-F878B7A099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1" name="Group 180">
                  <a:extLst>
                    <a:ext uri="{FF2B5EF4-FFF2-40B4-BE49-F238E27FC236}">
                      <a16:creationId xmlns="" xmlns:a16="http://schemas.microsoft.com/office/drawing/2014/main" id="{A9674387-9F95-BD4E-A7EC-C28F84E01E13}"/>
                    </a:ext>
                  </a:extLst>
                </p:cNvPr>
                <p:cNvGrpSpPr/>
                <p:nvPr/>
              </p:nvGrpSpPr>
              <p:grpSpPr>
                <a:xfrm rot="7200000"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88" name="Straight Connector 187">
                    <a:extLst>
                      <a:ext uri="{FF2B5EF4-FFF2-40B4-BE49-F238E27FC236}">
                        <a16:creationId xmlns="" xmlns:a16="http://schemas.microsoft.com/office/drawing/2014/main" id="{C9561CF4-7F2E-034B-A4B8-EC4665FBEE07}"/>
                      </a:ext>
                    </a:extLst>
                  </p:cNvPr>
                  <p:cNvCxnSpPr/>
                  <p:nvPr/>
                </p:nvCxnSpPr>
                <p:spPr>
                  <a:xfrm>
                    <a:off x="3531018" y="7382497"/>
                    <a:ext cx="0" cy="277910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9" name="Straight Connector 188">
                    <a:extLst>
                      <a:ext uri="{FF2B5EF4-FFF2-40B4-BE49-F238E27FC236}">
                        <a16:creationId xmlns="" xmlns:a16="http://schemas.microsoft.com/office/drawing/2014/main" id="{BBFE0C89-DA3D-E049-8950-C5B769DB6FA6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Straight Connector 189">
                    <a:extLst>
                      <a:ext uri="{FF2B5EF4-FFF2-40B4-BE49-F238E27FC236}">
                        <a16:creationId xmlns="" xmlns:a16="http://schemas.microsoft.com/office/drawing/2014/main" id="{7EB1B331-2D15-0342-AB5A-FCCA5A3D9B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Straight Connector 190">
                    <a:extLst>
                      <a:ext uri="{FF2B5EF4-FFF2-40B4-BE49-F238E27FC236}">
                        <a16:creationId xmlns="" xmlns:a16="http://schemas.microsoft.com/office/drawing/2014/main" id="{B5129429-A80A-524F-BE5C-565F2A4511AA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Straight Connector 191">
                    <a:extLst>
                      <a:ext uri="{FF2B5EF4-FFF2-40B4-BE49-F238E27FC236}">
                        <a16:creationId xmlns="" xmlns:a16="http://schemas.microsoft.com/office/drawing/2014/main" id="{B0CAFC21-9EDA-4349-9FAE-9BA7880064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82" name="Group 181">
                  <a:extLst>
                    <a:ext uri="{FF2B5EF4-FFF2-40B4-BE49-F238E27FC236}">
                      <a16:creationId xmlns="" xmlns:a16="http://schemas.microsoft.com/office/drawing/2014/main" id="{D4A82DED-45E9-9A45-9405-B85A86CBB077}"/>
                    </a:ext>
                  </a:extLst>
                </p:cNvPr>
                <p:cNvGrpSpPr/>
                <p:nvPr/>
              </p:nvGrpSpPr>
              <p:grpSpPr>
                <a:xfrm rot="14400000" flipV="1"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83" name="Straight Connector 182">
                    <a:extLst>
                      <a:ext uri="{FF2B5EF4-FFF2-40B4-BE49-F238E27FC236}">
                        <a16:creationId xmlns="" xmlns:a16="http://schemas.microsoft.com/office/drawing/2014/main" id="{364FC09F-29A0-404B-845E-4875595CB05F}"/>
                      </a:ext>
                    </a:extLst>
                  </p:cNvPr>
                  <p:cNvCxnSpPr/>
                  <p:nvPr/>
                </p:nvCxnSpPr>
                <p:spPr>
                  <a:xfrm>
                    <a:off x="3531018" y="7382497"/>
                    <a:ext cx="0" cy="277910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Straight Connector 183">
                    <a:extLst>
                      <a:ext uri="{FF2B5EF4-FFF2-40B4-BE49-F238E27FC236}">
                        <a16:creationId xmlns="" xmlns:a16="http://schemas.microsoft.com/office/drawing/2014/main" id="{513A2081-EF33-6243-83E3-37EBDA86416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Straight Connector 184">
                    <a:extLst>
                      <a:ext uri="{FF2B5EF4-FFF2-40B4-BE49-F238E27FC236}">
                        <a16:creationId xmlns="" xmlns:a16="http://schemas.microsoft.com/office/drawing/2014/main" id="{1A130DE5-72BB-544C-BA3F-BA5E2D1F001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Straight Connector 185">
                    <a:extLst>
                      <a:ext uri="{FF2B5EF4-FFF2-40B4-BE49-F238E27FC236}">
                        <a16:creationId xmlns="" xmlns:a16="http://schemas.microsoft.com/office/drawing/2014/main" id="{A577D751-D5AF-E748-A135-1415D614DE50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Straight Connector 186">
                    <a:extLst>
                      <a:ext uri="{FF2B5EF4-FFF2-40B4-BE49-F238E27FC236}">
                        <a16:creationId xmlns="" xmlns:a16="http://schemas.microsoft.com/office/drawing/2014/main" id="{6E2FE4D2-8AFB-BB4B-AE90-02B51B8C671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Group 131">
                <a:extLst>
                  <a:ext uri="{FF2B5EF4-FFF2-40B4-BE49-F238E27FC236}">
                    <a16:creationId xmlns="" xmlns:a16="http://schemas.microsoft.com/office/drawing/2014/main" id="{6E4503EE-A7D1-274D-B428-70C230229929}"/>
                  </a:ext>
                </a:extLst>
              </p:cNvPr>
              <p:cNvGrpSpPr/>
              <p:nvPr/>
            </p:nvGrpSpPr>
            <p:grpSpPr>
              <a:xfrm>
                <a:off x="6045443" y="2609962"/>
                <a:ext cx="153700" cy="185975"/>
                <a:chOff x="3423142" y="7350919"/>
                <a:chExt cx="341066" cy="341066"/>
              </a:xfrm>
              <a:solidFill>
                <a:schemeClr val="accent2"/>
              </a:solidFill>
            </p:grpSpPr>
            <p:sp>
              <p:nvSpPr>
                <p:cNvPr id="160" name="Oval 159">
                  <a:extLst>
                    <a:ext uri="{FF2B5EF4-FFF2-40B4-BE49-F238E27FC236}">
                      <a16:creationId xmlns="" xmlns:a16="http://schemas.microsoft.com/office/drawing/2014/main" id="{F3DFEA60-C0F8-024A-81FE-DEC0D03E6A5F}"/>
                    </a:ext>
                  </a:extLst>
                </p:cNvPr>
                <p:cNvSpPr/>
                <p:nvPr/>
              </p:nvSpPr>
              <p:spPr>
                <a:xfrm>
                  <a:off x="3489276" y="7417054"/>
                  <a:ext cx="208796" cy="208796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1" name="Group 160">
                  <a:extLst>
                    <a:ext uri="{FF2B5EF4-FFF2-40B4-BE49-F238E27FC236}">
                      <a16:creationId xmlns="" xmlns:a16="http://schemas.microsoft.com/office/drawing/2014/main" id="{25947B82-B9E3-5F4E-A982-8A13F92DC5D5}"/>
                    </a:ext>
                  </a:extLst>
                </p:cNvPr>
                <p:cNvGrpSpPr/>
                <p:nvPr/>
              </p:nvGrpSpPr>
              <p:grpSpPr>
                <a:xfrm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74" name="Straight Connector 173">
                    <a:extLst>
                      <a:ext uri="{FF2B5EF4-FFF2-40B4-BE49-F238E27FC236}">
                        <a16:creationId xmlns="" xmlns:a16="http://schemas.microsoft.com/office/drawing/2014/main" id="{D682A05F-C8A2-0B4E-9179-DB21B40CB7AA}"/>
                      </a:ext>
                    </a:extLst>
                  </p:cNvPr>
                  <p:cNvCxnSpPr/>
                  <p:nvPr/>
                </p:nvCxnSpPr>
                <p:spPr>
                  <a:xfrm>
                    <a:off x="3531019" y="7382484"/>
                    <a:ext cx="0" cy="277912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>
                    <a:extLst>
                      <a:ext uri="{FF2B5EF4-FFF2-40B4-BE49-F238E27FC236}">
                        <a16:creationId xmlns="" xmlns:a16="http://schemas.microsoft.com/office/drawing/2014/main" id="{7F80BDEE-570C-C54B-81C9-6089363B2DBB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>
                    <a:extLst>
                      <a:ext uri="{FF2B5EF4-FFF2-40B4-BE49-F238E27FC236}">
                        <a16:creationId xmlns="" xmlns:a16="http://schemas.microsoft.com/office/drawing/2014/main" id="{51DDA424-2BBA-F34A-98F0-BD502A2EE1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>
                    <a:extLst>
                      <a:ext uri="{FF2B5EF4-FFF2-40B4-BE49-F238E27FC236}">
                        <a16:creationId xmlns="" xmlns:a16="http://schemas.microsoft.com/office/drawing/2014/main" id="{8721534B-0578-5148-B037-7E77E8A393C1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>
                    <a:extLst>
                      <a:ext uri="{FF2B5EF4-FFF2-40B4-BE49-F238E27FC236}">
                        <a16:creationId xmlns="" xmlns:a16="http://schemas.microsoft.com/office/drawing/2014/main" id="{CEE7E813-03BF-C944-B850-3445986F0C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2" name="Group 161">
                  <a:extLst>
                    <a:ext uri="{FF2B5EF4-FFF2-40B4-BE49-F238E27FC236}">
                      <a16:creationId xmlns="" xmlns:a16="http://schemas.microsoft.com/office/drawing/2014/main" id="{F0ED1BEC-A32A-934B-B858-25AF6271171E}"/>
                    </a:ext>
                  </a:extLst>
                </p:cNvPr>
                <p:cNvGrpSpPr/>
                <p:nvPr/>
              </p:nvGrpSpPr>
              <p:grpSpPr>
                <a:xfrm rot="7200000"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69" name="Straight Connector 168">
                    <a:extLst>
                      <a:ext uri="{FF2B5EF4-FFF2-40B4-BE49-F238E27FC236}">
                        <a16:creationId xmlns="" xmlns:a16="http://schemas.microsoft.com/office/drawing/2014/main" id="{E9180C4F-EA52-BA45-8F95-E7EDEB7F9891}"/>
                      </a:ext>
                    </a:extLst>
                  </p:cNvPr>
                  <p:cNvCxnSpPr/>
                  <p:nvPr/>
                </p:nvCxnSpPr>
                <p:spPr>
                  <a:xfrm>
                    <a:off x="3527416" y="7374951"/>
                    <a:ext cx="0" cy="277911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Straight Connector 169">
                    <a:extLst>
                      <a:ext uri="{FF2B5EF4-FFF2-40B4-BE49-F238E27FC236}">
                        <a16:creationId xmlns="" xmlns:a16="http://schemas.microsoft.com/office/drawing/2014/main" id="{45E32FC3-1312-4042-B21F-790F9218938A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Straight Connector 170">
                    <a:extLst>
                      <a:ext uri="{FF2B5EF4-FFF2-40B4-BE49-F238E27FC236}">
                        <a16:creationId xmlns="" xmlns:a16="http://schemas.microsoft.com/office/drawing/2014/main" id="{F4AC693F-8654-074B-9E59-C4F1E5F1720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Straight Connector 171">
                    <a:extLst>
                      <a:ext uri="{FF2B5EF4-FFF2-40B4-BE49-F238E27FC236}">
                        <a16:creationId xmlns="" xmlns:a16="http://schemas.microsoft.com/office/drawing/2014/main" id="{2E0E3B44-7F0F-AE42-82F9-2AEFA1DC50BF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Straight Connector 172">
                    <a:extLst>
                      <a:ext uri="{FF2B5EF4-FFF2-40B4-BE49-F238E27FC236}">
                        <a16:creationId xmlns="" xmlns:a16="http://schemas.microsoft.com/office/drawing/2014/main" id="{37DC6056-3ED0-3A4B-B323-BCE0477BF3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3" name="Group 162">
                  <a:extLst>
                    <a:ext uri="{FF2B5EF4-FFF2-40B4-BE49-F238E27FC236}">
                      <a16:creationId xmlns="" xmlns:a16="http://schemas.microsoft.com/office/drawing/2014/main" id="{364CE6AE-772A-5A4B-88FF-7D95AA5AB25F}"/>
                    </a:ext>
                  </a:extLst>
                </p:cNvPr>
                <p:cNvGrpSpPr/>
                <p:nvPr/>
              </p:nvGrpSpPr>
              <p:grpSpPr>
                <a:xfrm rot="14400000" flipV="1">
                  <a:off x="3551188" y="7350919"/>
                  <a:ext cx="84974" cy="341066"/>
                  <a:chOff x="3488531" y="7350919"/>
                  <a:chExt cx="84974" cy="341066"/>
                </a:xfrm>
                <a:grpFill/>
              </p:grpSpPr>
              <p:cxnSp>
                <p:nvCxnSpPr>
                  <p:cNvPr id="164" name="Straight Connector 163">
                    <a:extLst>
                      <a:ext uri="{FF2B5EF4-FFF2-40B4-BE49-F238E27FC236}">
                        <a16:creationId xmlns="" xmlns:a16="http://schemas.microsoft.com/office/drawing/2014/main" id="{B56F3E50-48FC-FA4D-B718-44812FB005DC}"/>
                      </a:ext>
                    </a:extLst>
                  </p:cNvPr>
                  <p:cNvCxnSpPr/>
                  <p:nvPr/>
                </p:nvCxnSpPr>
                <p:spPr>
                  <a:xfrm>
                    <a:off x="3511235" y="7386809"/>
                    <a:ext cx="0" cy="277911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="" xmlns:a16="http://schemas.microsoft.com/office/drawing/2014/main" id="{6DE747FA-B9E1-9541-9DA6-B6B864B70BB3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3488531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6" name="Straight Connector 165">
                    <a:extLst>
                      <a:ext uri="{FF2B5EF4-FFF2-40B4-BE49-F238E27FC236}">
                        <a16:creationId xmlns="" xmlns:a16="http://schemas.microsoft.com/office/drawing/2014/main" id="{6D4CC862-1D2E-3A42-81ED-4501F74543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31018" y="7350919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Straight Connector 166">
                    <a:extLst>
                      <a:ext uri="{FF2B5EF4-FFF2-40B4-BE49-F238E27FC236}">
                        <a16:creationId xmlns="" xmlns:a16="http://schemas.microsoft.com/office/drawing/2014/main" id="{DBD786D4-8173-8748-8704-4EDB8F80A703}"/>
                      </a:ext>
                    </a:extLst>
                  </p:cNvPr>
                  <p:cNvCxnSpPr/>
                  <p:nvPr/>
                </p:nvCxnSpPr>
                <p:spPr>
                  <a:xfrm rot="10800000" flipH="1" flipV="1">
                    <a:off x="3531018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Straight Connector 167">
                    <a:extLst>
                      <a:ext uri="{FF2B5EF4-FFF2-40B4-BE49-F238E27FC236}">
                        <a16:creationId xmlns="" xmlns:a16="http://schemas.microsoft.com/office/drawing/2014/main" id="{19CBCA6C-EDF2-F542-9E22-92DE17BA14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0800000" flipV="1">
                    <a:off x="3488531" y="7660407"/>
                    <a:ext cx="42487" cy="31578"/>
                  </a:xfrm>
                  <a:prstGeom prst="line">
                    <a:avLst/>
                  </a:prstGeom>
                  <a:grpFill/>
                  <a:ln w="19050" cap="rnd">
                    <a:solidFill>
                      <a:schemeClr val="accent2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Group 132">
                <a:extLst>
                  <a:ext uri="{FF2B5EF4-FFF2-40B4-BE49-F238E27FC236}">
                    <a16:creationId xmlns="" xmlns:a16="http://schemas.microsoft.com/office/drawing/2014/main" id="{5D323F0B-1EF3-B949-98F0-3A6D7602D38D}"/>
                  </a:ext>
                </a:extLst>
              </p:cNvPr>
              <p:cNvGrpSpPr/>
              <p:nvPr/>
            </p:nvGrpSpPr>
            <p:grpSpPr>
              <a:xfrm>
                <a:off x="5596944" y="2756281"/>
                <a:ext cx="1439444" cy="993769"/>
                <a:chOff x="3987241" y="2917151"/>
                <a:chExt cx="1169519" cy="667288"/>
              </a:xfrm>
            </p:grpSpPr>
            <p:sp>
              <p:nvSpPr>
                <p:cNvPr id="134" name="Rectangle 40">
                  <a:extLst>
                    <a:ext uri="{FF2B5EF4-FFF2-40B4-BE49-F238E27FC236}">
                      <a16:creationId xmlns="" xmlns:a16="http://schemas.microsoft.com/office/drawing/2014/main" id="{3A8DEDC8-E686-A741-AB5E-4D55E7BFA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859" y="3202430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5" name="Rectangle 40">
                  <a:extLst>
                    <a:ext uri="{FF2B5EF4-FFF2-40B4-BE49-F238E27FC236}">
                      <a16:creationId xmlns="" xmlns:a16="http://schemas.microsoft.com/office/drawing/2014/main" id="{D4582B60-84AB-CF46-AF22-6B458DEE6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5824" y="3202430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6" name="Rectangle 39">
                  <a:extLst>
                    <a:ext uri="{FF2B5EF4-FFF2-40B4-BE49-F238E27FC236}">
                      <a16:creationId xmlns="" xmlns:a16="http://schemas.microsoft.com/office/drawing/2014/main" id="{12289AB2-01AE-5446-B598-2A2DBB4688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3795" y="3169432"/>
                  <a:ext cx="642029" cy="24394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Rectangle 40">
                  <a:extLst>
                    <a:ext uri="{FF2B5EF4-FFF2-40B4-BE49-F238E27FC236}">
                      <a16:creationId xmlns="" xmlns:a16="http://schemas.microsoft.com/office/drawing/2014/main" id="{49E1564C-33D5-0D42-A54A-25D8FCCA72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859" y="3169432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Rectangle 40">
                  <a:extLst>
                    <a:ext uri="{FF2B5EF4-FFF2-40B4-BE49-F238E27FC236}">
                      <a16:creationId xmlns="" xmlns:a16="http://schemas.microsoft.com/office/drawing/2014/main" id="{420B5348-C4E9-7C4D-8EEE-DECE58072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5824" y="3169432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Rectangle 40">
                  <a:extLst>
                    <a:ext uri="{FF2B5EF4-FFF2-40B4-BE49-F238E27FC236}">
                      <a16:creationId xmlns="" xmlns:a16="http://schemas.microsoft.com/office/drawing/2014/main" id="{378BCCA8-51E1-234B-A0AB-79C8A4718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781" y="3293287"/>
                  <a:ext cx="120936" cy="306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0" name="Rectangle 40">
                  <a:extLst>
                    <a:ext uri="{FF2B5EF4-FFF2-40B4-BE49-F238E27FC236}">
                      <a16:creationId xmlns="" xmlns:a16="http://schemas.microsoft.com/office/drawing/2014/main" id="{AFE7C02E-E970-E84A-AB8C-8BA8C7A29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746" y="3293287"/>
                  <a:ext cx="120936" cy="3069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1" name="Rectangle 39">
                  <a:extLst>
                    <a:ext uri="{FF2B5EF4-FFF2-40B4-BE49-F238E27FC236}">
                      <a16:creationId xmlns="" xmlns:a16="http://schemas.microsoft.com/office/drawing/2014/main" id="{BB40D453-5133-E949-8ECB-38220AA97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0717" y="3332825"/>
                  <a:ext cx="642029" cy="243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2" name="Rectangle 40">
                  <a:extLst>
                    <a:ext uri="{FF2B5EF4-FFF2-40B4-BE49-F238E27FC236}">
                      <a16:creationId xmlns="" xmlns:a16="http://schemas.microsoft.com/office/drawing/2014/main" id="{CE8A8FD3-7995-BB48-84AB-774810659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49781" y="3332825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3" name="Rectangle 40">
                  <a:extLst>
                    <a:ext uri="{FF2B5EF4-FFF2-40B4-BE49-F238E27FC236}">
                      <a16:creationId xmlns="" xmlns:a16="http://schemas.microsoft.com/office/drawing/2014/main" id="{AE57FD5D-C2AC-764E-8296-FA33ECB79A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12746" y="3332825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4" name="Rectangle 39">
                  <a:extLst>
                    <a:ext uri="{FF2B5EF4-FFF2-40B4-BE49-F238E27FC236}">
                      <a16:creationId xmlns="" xmlns:a16="http://schemas.microsoft.com/office/drawing/2014/main" id="{04256A5E-9F38-3046-818D-2540ECB36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55714" y="3462985"/>
                  <a:ext cx="642029" cy="24394"/>
                </a:xfrm>
                <a:prstGeom prst="rect">
                  <a:avLst/>
                </a:prstGeom>
                <a:solidFill>
                  <a:srgbClr val="2AD3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Rectangle 40">
                  <a:extLst>
                    <a:ext uri="{FF2B5EF4-FFF2-40B4-BE49-F238E27FC236}">
                      <a16:creationId xmlns="" xmlns:a16="http://schemas.microsoft.com/office/drawing/2014/main" id="{26FE96B6-61A3-594A-B987-4290174077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4778" y="3462985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="" xmlns:a16="http://schemas.microsoft.com/office/drawing/2014/main" id="{647DD385-A78C-F345-90C4-A95EDDF867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7743" y="3462985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Rectangle 40">
                  <a:extLst>
                    <a:ext uri="{FF2B5EF4-FFF2-40B4-BE49-F238E27FC236}">
                      <a16:creationId xmlns="" xmlns:a16="http://schemas.microsoft.com/office/drawing/2014/main" id="{B1D92A8A-E0B3-F745-8778-91D6CAEAE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4778" y="3496218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8" name="Rectangle 40">
                  <a:extLst>
                    <a:ext uri="{FF2B5EF4-FFF2-40B4-BE49-F238E27FC236}">
                      <a16:creationId xmlns="" xmlns:a16="http://schemas.microsoft.com/office/drawing/2014/main" id="{34293D34-CA58-EF44-8814-F1EF7CFA7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7743" y="3496218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49" name="Rectangle 40">
                  <a:extLst>
                    <a:ext uri="{FF2B5EF4-FFF2-40B4-BE49-F238E27FC236}">
                      <a16:creationId xmlns="" xmlns:a16="http://schemas.microsoft.com/office/drawing/2014/main" id="{A61B3EC9-FDC5-0149-85A9-6EE548404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97663" y="3494967"/>
                  <a:ext cx="120936" cy="24394"/>
                </a:xfrm>
                <a:prstGeom prst="rect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0" name="Rectangle 39">
                  <a:extLst>
                    <a:ext uri="{FF2B5EF4-FFF2-40B4-BE49-F238E27FC236}">
                      <a16:creationId xmlns="" xmlns:a16="http://schemas.microsoft.com/office/drawing/2014/main" id="{AA311756-57E7-F04E-B864-CC08014A40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4108177" y="3006216"/>
                  <a:ext cx="642029" cy="2439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1" name="Rectangle 40">
                  <a:extLst>
                    <a:ext uri="{FF2B5EF4-FFF2-40B4-BE49-F238E27FC236}">
                      <a16:creationId xmlns="" xmlns:a16="http://schemas.microsoft.com/office/drawing/2014/main" id="{53BC1464-100D-6243-AFBB-AE9B440BA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4750206" y="3006216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2" name="Rectangle 151">
                  <a:extLst>
                    <a:ext uri="{FF2B5EF4-FFF2-40B4-BE49-F238E27FC236}">
                      <a16:creationId xmlns="" xmlns:a16="http://schemas.microsoft.com/office/drawing/2014/main" id="{CC0E1203-5D9D-1B44-A15D-845714B43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987241" y="3006216"/>
                  <a:ext cx="120936" cy="24394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3" name="Rectangle 40">
                  <a:extLst>
                    <a:ext uri="{FF2B5EF4-FFF2-40B4-BE49-F238E27FC236}">
                      <a16:creationId xmlns="" xmlns:a16="http://schemas.microsoft.com/office/drawing/2014/main" id="{C97D40DC-F72E-6647-AE92-7ECCCA3EA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4750206" y="2972983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Rectangle 40">
                  <a:extLst>
                    <a:ext uri="{FF2B5EF4-FFF2-40B4-BE49-F238E27FC236}">
                      <a16:creationId xmlns="" xmlns:a16="http://schemas.microsoft.com/office/drawing/2014/main" id="{A31363D8-E25C-5246-A1E4-F70E509FC9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987241" y="2972983"/>
                  <a:ext cx="120936" cy="24394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Rectangle 40">
                  <a:extLst>
                    <a:ext uri="{FF2B5EF4-FFF2-40B4-BE49-F238E27FC236}">
                      <a16:creationId xmlns="" xmlns:a16="http://schemas.microsoft.com/office/drawing/2014/main" id="{30884444-6FB7-5643-B5C7-C0B522585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4147827" y="2972983"/>
                  <a:ext cx="120936" cy="24394"/>
                </a:xfrm>
                <a:prstGeom prst="rect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="" xmlns:a16="http://schemas.microsoft.com/office/drawing/2014/main" id="{ECC4CDB9-C5B3-E447-A897-4B3868F90BB1}"/>
                    </a:ext>
                  </a:extLst>
                </p:cNvPr>
                <p:cNvSpPr/>
                <p:nvPr/>
              </p:nvSpPr>
              <p:spPr>
                <a:xfrm>
                  <a:off x="4439892" y="3533011"/>
                  <a:ext cx="62229" cy="51428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="" xmlns:a16="http://schemas.microsoft.com/office/drawing/2014/main" id="{9CBB5737-AD32-5648-9599-C1B42282A5A0}"/>
                    </a:ext>
                  </a:extLst>
                </p:cNvPr>
                <p:cNvCxnSpPr>
                  <a:cxnSpLocks/>
                  <a:stCxn id="156" idx="1"/>
                  <a:endCxn id="149" idx="3"/>
                </p:cNvCxnSpPr>
                <p:nvPr/>
              </p:nvCxnSpPr>
              <p:spPr>
                <a:xfrm flipH="1" flipV="1">
                  <a:off x="4418599" y="3507164"/>
                  <a:ext cx="30406" cy="33378"/>
                </a:xfrm>
                <a:prstGeom prst="line">
                  <a:avLst/>
                </a:prstGeom>
                <a:solidFill>
                  <a:schemeClr val="accent3"/>
                </a:solidFill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="" xmlns:a16="http://schemas.microsoft.com/office/drawing/2014/main" id="{4E34A272-76D9-7345-8F07-A13B82CE3C31}"/>
                    </a:ext>
                  </a:extLst>
                </p:cNvPr>
                <p:cNvCxnSpPr>
                  <a:cxnSpLocks/>
                  <a:stCxn id="155" idx="1"/>
                  <a:endCxn id="159" idx="7"/>
                </p:cNvCxnSpPr>
                <p:nvPr/>
              </p:nvCxnSpPr>
              <p:spPr>
                <a:xfrm flipV="1">
                  <a:off x="4268763" y="2961046"/>
                  <a:ext cx="26317" cy="24133"/>
                </a:xfrm>
                <a:prstGeom prst="line">
                  <a:avLst/>
                </a:prstGeom>
                <a:solidFill>
                  <a:schemeClr val="accent3"/>
                </a:solidFill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9" name="Oval 158">
                  <a:extLst>
                    <a:ext uri="{FF2B5EF4-FFF2-40B4-BE49-F238E27FC236}">
                      <a16:creationId xmlns="" xmlns:a16="http://schemas.microsoft.com/office/drawing/2014/main" id="{D6347C7A-A0B8-FD46-94B1-4C2373101CA5}"/>
                    </a:ext>
                  </a:extLst>
                </p:cNvPr>
                <p:cNvSpPr/>
                <p:nvPr/>
              </p:nvSpPr>
              <p:spPr>
                <a:xfrm rot="10800000">
                  <a:off x="4285967" y="2917151"/>
                  <a:ext cx="62227" cy="51427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D18971EA-48D9-2F4C-9A15-00165A22A9B2}"/>
                </a:ext>
              </a:extLst>
            </p:cNvPr>
            <p:cNvGrpSpPr/>
            <p:nvPr/>
          </p:nvGrpSpPr>
          <p:grpSpPr>
            <a:xfrm>
              <a:off x="7120656" y="5093175"/>
              <a:ext cx="2038269" cy="991947"/>
              <a:chOff x="6283812" y="4896581"/>
              <a:chExt cx="1794313" cy="717999"/>
            </a:xfrm>
          </p:grpSpPr>
          <p:sp>
            <p:nvSpPr>
              <p:cNvPr id="121" name="Rectangle 40">
                <a:extLst>
                  <a:ext uri="{FF2B5EF4-FFF2-40B4-BE49-F238E27FC236}">
                    <a16:creationId xmlns="" xmlns:a16="http://schemas.microsoft.com/office/drawing/2014/main" id="{B056CB66-2975-E44E-A02B-56CEACF33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285536" y="5289764"/>
                <a:ext cx="305864" cy="61696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="" xmlns:a16="http://schemas.microsoft.com/office/drawing/2014/main" id="{44C1EA37-3F24-C04B-8156-EA8420AE8F3A}"/>
                  </a:ext>
                </a:extLst>
              </p:cNvPr>
              <p:cNvCxnSpPr>
                <a:cxnSpLocks/>
                <a:endCxn id="123" idx="7"/>
              </p:cNvCxnSpPr>
              <p:nvPr/>
            </p:nvCxnSpPr>
            <p:spPr>
              <a:xfrm flipV="1">
                <a:off x="6283812" y="5555728"/>
                <a:ext cx="75887" cy="58852"/>
              </a:xfrm>
              <a:prstGeom prst="line">
                <a:avLst/>
              </a:prstGeom>
              <a:solidFill>
                <a:srgbClr val="8E98D6"/>
              </a:solidFill>
              <a:ln>
                <a:solidFill>
                  <a:srgbClr val="8E98D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122">
                <a:extLst>
                  <a:ext uri="{FF2B5EF4-FFF2-40B4-BE49-F238E27FC236}">
                    <a16:creationId xmlns="" xmlns:a16="http://schemas.microsoft.com/office/drawing/2014/main" id="{E966B4D3-E2DE-A54B-8D03-676F9561DFAF}"/>
                  </a:ext>
                </a:extLst>
              </p:cNvPr>
              <p:cNvSpPr/>
              <p:nvPr/>
            </p:nvSpPr>
            <p:spPr>
              <a:xfrm rot="10800000">
                <a:off x="6340980" y="5457440"/>
                <a:ext cx="127817" cy="115151"/>
              </a:xfrm>
              <a:prstGeom prst="ellipse">
                <a:avLst/>
              </a:prstGeom>
              <a:solidFill>
                <a:srgbClr val="8E98D6"/>
              </a:solidFill>
              <a:ln>
                <a:solidFill>
                  <a:srgbClr val="8E98D6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="" xmlns:a16="http://schemas.microsoft.com/office/drawing/2014/main" id="{834BEE8D-1292-B843-B6D9-03D30C703F3F}"/>
                  </a:ext>
                </a:extLst>
              </p:cNvPr>
              <p:cNvCxnSpPr>
                <a:cxnSpLocks/>
                <a:stCxn id="123" idx="6"/>
              </p:cNvCxnSpPr>
              <p:nvPr/>
            </p:nvCxnSpPr>
            <p:spPr>
              <a:xfrm flipV="1">
                <a:off x="6340980" y="5507560"/>
                <a:ext cx="1" cy="7455"/>
              </a:xfrm>
              <a:prstGeom prst="line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Rectangle 40">
                <a:extLst>
                  <a:ext uri="{FF2B5EF4-FFF2-40B4-BE49-F238E27FC236}">
                    <a16:creationId xmlns="" xmlns:a16="http://schemas.microsoft.com/office/drawing/2014/main" id="{780C70DE-3913-124E-8BC5-896783B6F2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285536" y="5105072"/>
                <a:ext cx="305864" cy="61696"/>
              </a:xfrm>
              <a:prstGeom prst="rect">
                <a:avLst/>
              </a:prstGeom>
              <a:solidFill>
                <a:srgbClr val="1F9E7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/>
              </a:p>
            </p:txBody>
          </p:sp>
          <p:sp>
            <p:nvSpPr>
              <p:cNvPr id="126" name="Rectangle 40">
                <a:extLst>
                  <a:ext uri="{FF2B5EF4-FFF2-40B4-BE49-F238E27FC236}">
                    <a16:creationId xmlns="" xmlns:a16="http://schemas.microsoft.com/office/drawing/2014/main" id="{6A755A65-1294-0344-BA22-82BBFAD3F9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6285536" y="4920379"/>
                <a:ext cx="305864" cy="6169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00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="" xmlns:a16="http://schemas.microsoft.com/office/drawing/2014/main" id="{ED9497A1-4C88-F149-8D53-7117EE7D9E14}"/>
                  </a:ext>
                </a:extLst>
              </p:cNvPr>
              <p:cNvSpPr/>
              <p:nvPr/>
            </p:nvSpPr>
            <p:spPr>
              <a:xfrm>
                <a:off x="6699306" y="4896581"/>
                <a:ext cx="1378819" cy="10024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Sense Strand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="" xmlns:a16="http://schemas.microsoft.com/office/drawing/2014/main" id="{63AF435B-F12E-E543-A881-091988344CEB}"/>
                  </a:ext>
                </a:extLst>
              </p:cNvPr>
              <p:cNvSpPr/>
              <p:nvPr/>
            </p:nvSpPr>
            <p:spPr>
              <a:xfrm>
                <a:off x="6699306" y="5083533"/>
                <a:ext cx="1378819" cy="10024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Anti-Sense Strand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="" xmlns:a16="http://schemas.microsoft.com/office/drawing/2014/main" id="{B091505E-8F8D-B84E-9F65-D09517608FBC}"/>
                  </a:ext>
                </a:extLst>
              </p:cNvPr>
              <p:cNvSpPr/>
              <p:nvPr/>
            </p:nvSpPr>
            <p:spPr>
              <a:xfrm>
                <a:off x="6699306" y="5270487"/>
                <a:ext cx="1378819" cy="10024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Dual Adapters</a:t>
                </a: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="" xmlns:a16="http://schemas.microsoft.com/office/drawing/2014/main" id="{95B357A0-FA0C-9E4B-9898-E98785063FA5}"/>
                  </a:ext>
                </a:extLst>
              </p:cNvPr>
              <p:cNvSpPr/>
              <p:nvPr/>
            </p:nvSpPr>
            <p:spPr>
              <a:xfrm>
                <a:off x="6699306" y="5457441"/>
                <a:ext cx="1378819" cy="100249"/>
              </a:xfrm>
              <a:prstGeom prst="rect">
                <a:avLst/>
              </a:prstGeom>
            </p:spPr>
            <p:txBody>
              <a:bodyPr wrap="square" lIns="0" tIns="0" rIns="0" bIns="0" anchor="ctr">
                <a:spAutoFit/>
              </a:bodyPr>
              <a:lstStyle/>
              <a:p>
                <a:pPr defTabSz="914400">
                  <a:lnSpc>
                    <a:spcPct val="90000"/>
                  </a:lnSpc>
                  <a:spcBef>
                    <a:spcPts val="1000"/>
                  </a:spcBef>
                  <a:buClr>
                    <a:srgbClr val="29D39B"/>
                  </a:buClr>
                  <a:buSzPts val="1400"/>
                </a:pPr>
                <a:r>
                  <a:rPr lang="en-US" sz="1000" dirty="0">
                    <a:solidFill>
                      <a:schemeClr val="tx2"/>
                    </a:solidFill>
                    <a:latin typeface="Helvetica" charset="0"/>
                  </a:rPr>
                  <a:t>Biotin</a:t>
                </a:r>
              </a:p>
            </p:txBody>
          </p:sp>
        </p:grpSp>
        <p:sp>
          <p:nvSpPr>
            <p:cNvPr id="41" name="Block Arc 40">
              <a:extLst>
                <a:ext uri="{FF2B5EF4-FFF2-40B4-BE49-F238E27FC236}">
                  <a16:creationId xmlns="" xmlns:a16="http://schemas.microsoft.com/office/drawing/2014/main" id="{EA1C30A0-56E0-274B-BCF1-62EB1E168606}"/>
                </a:ext>
              </a:extLst>
            </p:cNvPr>
            <p:cNvSpPr/>
            <p:nvPr/>
          </p:nvSpPr>
          <p:spPr>
            <a:xfrm>
              <a:off x="1732405" y="2296833"/>
              <a:ext cx="1807860" cy="1807860"/>
            </a:xfrm>
            <a:prstGeom prst="blockArc">
              <a:avLst>
                <a:gd name="adj1" fmla="val 10800000"/>
                <a:gd name="adj2" fmla="val 0"/>
                <a:gd name="adj3" fmla="val 3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2" name="Block Arc 41">
              <a:extLst>
                <a:ext uri="{FF2B5EF4-FFF2-40B4-BE49-F238E27FC236}">
                  <a16:creationId xmlns="" xmlns:a16="http://schemas.microsoft.com/office/drawing/2014/main" id="{3192EB0C-4ECD-3248-988A-11B0E62F00A5}"/>
                </a:ext>
              </a:extLst>
            </p:cNvPr>
            <p:cNvSpPr/>
            <p:nvPr/>
          </p:nvSpPr>
          <p:spPr>
            <a:xfrm rot="10800000">
              <a:off x="3475128" y="2296833"/>
              <a:ext cx="1807860" cy="1807860"/>
            </a:xfrm>
            <a:prstGeom prst="blockArc">
              <a:avLst>
                <a:gd name="adj1" fmla="val 10800000"/>
                <a:gd name="adj2" fmla="val 0"/>
                <a:gd name="adj3" fmla="val 3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="" xmlns:a16="http://schemas.microsoft.com/office/drawing/2014/main" id="{C21A33C9-8E8E-8A4E-9D9D-E79460A8B294}"/>
                </a:ext>
              </a:extLst>
            </p:cNvPr>
            <p:cNvSpPr/>
            <p:nvPr/>
          </p:nvSpPr>
          <p:spPr>
            <a:xfrm>
              <a:off x="5219931" y="2296833"/>
              <a:ext cx="1807860" cy="1807860"/>
            </a:xfrm>
            <a:prstGeom prst="blockArc">
              <a:avLst>
                <a:gd name="adj1" fmla="val 10800000"/>
                <a:gd name="adj2" fmla="val 0"/>
                <a:gd name="adj3" fmla="val 3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="" xmlns:a16="http://schemas.microsoft.com/office/drawing/2014/main" id="{76A4EF68-9B93-A346-B8F3-0A874E115489}"/>
                </a:ext>
              </a:extLst>
            </p:cNvPr>
            <p:cNvSpPr/>
            <p:nvPr/>
          </p:nvSpPr>
          <p:spPr>
            <a:xfrm rot="10800000">
              <a:off x="6964446" y="2296833"/>
              <a:ext cx="1807860" cy="1807860"/>
            </a:xfrm>
            <a:prstGeom prst="blockArc">
              <a:avLst>
                <a:gd name="adj1" fmla="val 10800000"/>
                <a:gd name="adj2" fmla="val 0"/>
                <a:gd name="adj3" fmla="val 348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45" name="Block Arc 44">
              <a:extLst>
                <a:ext uri="{FF2B5EF4-FFF2-40B4-BE49-F238E27FC236}">
                  <a16:creationId xmlns="" xmlns:a16="http://schemas.microsoft.com/office/drawing/2014/main" id="{C8EC012E-170D-2940-BF78-EA197E525E44}"/>
                </a:ext>
              </a:extLst>
            </p:cNvPr>
            <p:cNvSpPr/>
            <p:nvPr/>
          </p:nvSpPr>
          <p:spPr>
            <a:xfrm>
              <a:off x="8707154" y="2296833"/>
              <a:ext cx="1807860" cy="1807860"/>
            </a:xfrm>
            <a:prstGeom prst="blockArc">
              <a:avLst>
                <a:gd name="adj1" fmla="val 10800000"/>
                <a:gd name="adj2" fmla="val 482746"/>
                <a:gd name="adj3" fmla="val 302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lang="en-US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="" xmlns:a16="http://schemas.microsoft.com/office/drawing/2014/main" id="{BFA92E26-B0E5-5C4A-88C9-6D8D8BAC985C}"/>
                </a:ext>
              </a:extLst>
            </p:cNvPr>
            <p:cNvGrpSpPr/>
            <p:nvPr/>
          </p:nvGrpSpPr>
          <p:grpSpPr>
            <a:xfrm>
              <a:off x="8895739" y="2805659"/>
              <a:ext cx="1532720" cy="2253918"/>
              <a:chOff x="7282661" y="2875993"/>
              <a:chExt cx="1532720" cy="225391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="" xmlns:a16="http://schemas.microsoft.com/office/drawing/2014/main" id="{10E5DDD4-4684-2F40-87C0-91678688AB3B}"/>
                  </a:ext>
                </a:extLst>
              </p:cNvPr>
              <p:cNvGrpSpPr/>
              <p:nvPr/>
            </p:nvGrpSpPr>
            <p:grpSpPr>
              <a:xfrm rot="3600000">
                <a:off x="7264836" y="3579367"/>
                <a:ext cx="1568369" cy="1532720"/>
                <a:chOff x="7429474" y="2629705"/>
                <a:chExt cx="1568369" cy="1532720"/>
              </a:xfrm>
            </p:grpSpPr>
            <p:sp>
              <p:nvSpPr>
                <p:cNvPr id="108" name="AutoShape 3">
                  <a:extLst>
                    <a:ext uri="{FF2B5EF4-FFF2-40B4-BE49-F238E27FC236}">
                      <a16:creationId xmlns="" xmlns:a16="http://schemas.microsoft.com/office/drawing/2014/main" id="{E9F02FFB-0D64-1A42-BCFE-803ED47FB0A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 rot="20769866" flipH="1">
                  <a:off x="7429474" y="2629705"/>
                  <a:ext cx="1528921" cy="15327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: Shape 1288">
                  <a:extLst>
                    <a:ext uri="{FF2B5EF4-FFF2-40B4-BE49-F238E27FC236}">
                      <a16:creationId xmlns="" xmlns:a16="http://schemas.microsoft.com/office/drawing/2014/main" id="{1AB33F70-D2DC-1242-A726-5E1F6FBE58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855614" y="2977220"/>
                  <a:ext cx="1142229" cy="1136522"/>
                </a:xfrm>
                <a:custGeom>
                  <a:avLst/>
                  <a:gdLst>
                    <a:gd name="connsiteX0" fmla="*/ 954723 w 954723"/>
                    <a:gd name="connsiteY0" fmla="*/ 236538 h 949953"/>
                    <a:gd name="connsiteX1" fmla="*/ 803965 w 954723"/>
                    <a:gd name="connsiteY1" fmla="*/ 420589 h 949953"/>
                    <a:gd name="connsiteX2" fmla="*/ 804574 w 954723"/>
                    <a:gd name="connsiteY2" fmla="*/ 421198 h 949953"/>
                    <a:gd name="connsiteX3" fmla="*/ 846520 w 954723"/>
                    <a:gd name="connsiteY3" fmla="*/ 369612 h 949953"/>
                    <a:gd name="connsiteX4" fmla="*/ 954723 w 954723"/>
                    <a:gd name="connsiteY4" fmla="*/ 236538 h 949953"/>
                    <a:gd name="connsiteX5" fmla="*/ 382058 w 954723"/>
                    <a:gd name="connsiteY5" fmla="*/ 0 h 949953"/>
                    <a:gd name="connsiteX6" fmla="*/ 131442 w 954723"/>
                    <a:gd name="connsiteY6" fmla="*/ 185174 h 949953"/>
                    <a:gd name="connsiteX7" fmla="*/ 131442 w 954723"/>
                    <a:gd name="connsiteY7" fmla="*/ 817562 h 949953"/>
                    <a:gd name="connsiteX8" fmla="*/ 190448 w 954723"/>
                    <a:gd name="connsiteY8" fmla="*/ 758746 h 949953"/>
                    <a:gd name="connsiteX9" fmla="*/ 225761 w 954723"/>
                    <a:gd name="connsiteY9" fmla="*/ 723546 h 949953"/>
                    <a:gd name="connsiteX10" fmla="*/ 206245 w 954723"/>
                    <a:gd name="connsiteY10" fmla="*/ 743061 h 949953"/>
                    <a:gd name="connsiteX11" fmla="*/ 130811 w 954723"/>
                    <a:gd name="connsiteY11" fmla="*/ 818489 h 949953"/>
                    <a:gd name="connsiteX12" fmla="*/ 765399 w 954723"/>
                    <a:gd name="connsiteY12" fmla="*/ 818489 h 949953"/>
                    <a:gd name="connsiteX13" fmla="*/ 951217 w 954723"/>
                    <a:gd name="connsiteY13" fmla="*/ 567829 h 949953"/>
                    <a:gd name="connsiteX14" fmla="*/ 806266 w 954723"/>
                    <a:gd name="connsiteY14" fmla="*/ 422889 h 949953"/>
                    <a:gd name="connsiteX15" fmla="*/ 804574 w 954723"/>
                    <a:gd name="connsiteY15" fmla="*/ 421198 h 949953"/>
                    <a:gd name="connsiteX16" fmla="*/ 802742 w 954723"/>
                    <a:gd name="connsiteY16" fmla="*/ 423451 h 949953"/>
                    <a:gd name="connsiteX17" fmla="*/ 626911 w 954723"/>
                    <a:gd name="connsiteY17" fmla="*/ 639696 h 949953"/>
                    <a:gd name="connsiteX18" fmla="*/ 383847 w 954723"/>
                    <a:gd name="connsiteY18" fmla="*/ 688996 h 949953"/>
                    <a:gd name="connsiteX19" fmla="*/ 309776 w 954723"/>
                    <a:gd name="connsiteY19" fmla="*/ 639801 h 949953"/>
                    <a:gd name="connsiteX20" fmla="*/ 310203 w 954723"/>
                    <a:gd name="connsiteY20" fmla="*/ 639375 h 949953"/>
                    <a:gd name="connsiteX21" fmla="*/ 310203 w 954723"/>
                    <a:gd name="connsiteY21" fmla="*/ 323182 h 949953"/>
                    <a:gd name="connsiteX22" fmla="*/ 529273 w 954723"/>
                    <a:gd name="connsiteY22" fmla="*/ 146742 h 949953"/>
                    <a:gd name="connsiteX23" fmla="*/ 382058 w 954723"/>
                    <a:gd name="connsiteY23" fmla="*/ 0 h 949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954723" h="949953">
                      <a:moveTo>
                        <a:pt x="954723" y="236538"/>
                      </a:moveTo>
                      <a:lnTo>
                        <a:pt x="803965" y="420589"/>
                      </a:lnTo>
                      <a:lnTo>
                        <a:pt x="804574" y="421198"/>
                      </a:lnTo>
                      <a:lnTo>
                        <a:pt x="846520" y="369612"/>
                      </a:lnTo>
                      <a:cubicBezTo>
                        <a:pt x="877892" y="331028"/>
                        <a:pt x="913747" y="286933"/>
                        <a:pt x="954723" y="236538"/>
                      </a:cubicBezTo>
                      <a:close/>
                      <a:moveTo>
                        <a:pt x="382058" y="0"/>
                      </a:moveTo>
                      <a:cubicBezTo>
                        <a:pt x="131442" y="185174"/>
                        <a:pt x="131442" y="185174"/>
                        <a:pt x="131442" y="185174"/>
                      </a:cubicBezTo>
                      <a:cubicBezTo>
                        <a:pt x="-43814" y="359867"/>
                        <a:pt x="-43814" y="642869"/>
                        <a:pt x="131442" y="817562"/>
                      </a:cubicBezTo>
                      <a:cubicBezTo>
                        <a:pt x="153787" y="795289"/>
                        <a:pt x="173339" y="775799"/>
                        <a:pt x="190448" y="758746"/>
                      </a:cubicBezTo>
                      <a:lnTo>
                        <a:pt x="225761" y="723546"/>
                      </a:lnTo>
                      <a:lnTo>
                        <a:pt x="206245" y="743061"/>
                      </a:lnTo>
                      <a:cubicBezTo>
                        <a:pt x="130811" y="818489"/>
                        <a:pt x="130811" y="818489"/>
                        <a:pt x="130811" y="818489"/>
                      </a:cubicBezTo>
                      <a:cubicBezTo>
                        <a:pt x="306111" y="993775"/>
                        <a:pt x="590098" y="993775"/>
                        <a:pt x="765399" y="818489"/>
                      </a:cubicBezTo>
                      <a:cubicBezTo>
                        <a:pt x="951217" y="567829"/>
                        <a:pt x="951217" y="567829"/>
                        <a:pt x="951217" y="567829"/>
                      </a:cubicBezTo>
                      <a:cubicBezTo>
                        <a:pt x="840778" y="457399"/>
                        <a:pt x="813168" y="429791"/>
                        <a:pt x="806266" y="422889"/>
                      </a:cubicBezTo>
                      <a:lnTo>
                        <a:pt x="804574" y="421198"/>
                      </a:lnTo>
                      <a:lnTo>
                        <a:pt x="802742" y="423451"/>
                      </a:lnTo>
                      <a:cubicBezTo>
                        <a:pt x="626911" y="639696"/>
                        <a:pt x="626911" y="639696"/>
                        <a:pt x="626911" y="639696"/>
                      </a:cubicBezTo>
                      <a:cubicBezTo>
                        <a:pt x="561174" y="705429"/>
                        <a:pt x="464868" y="721862"/>
                        <a:pt x="383847" y="688996"/>
                      </a:cubicBezTo>
                      <a:lnTo>
                        <a:pt x="309776" y="639801"/>
                      </a:lnTo>
                      <a:lnTo>
                        <a:pt x="310203" y="639375"/>
                      </a:lnTo>
                      <a:cubicBezTo>
                        <a:pt x="222575" y="552029"/>
                        <a:pt x="222575" y="410528"/>
                        <a:pt x="310203" y="323182"/>
                      </a:cubicBezTo>
                      <a:cubicBezTo>
                        <a:pt x="529273" y="146742"/>
                        <a:pt x="529273" y="146742"/>
                        <a:pt x="529273" y="146742"/>
                      </a:cubicBezTo>
                      <a:cubicBezTo>
                        <a:pt x="382058" y="0"/>
                        <a:pt x="382058" y="0"/>
                        <a:pt x="382058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7">
                  <a:extLst>
                    <a:ext uri="{FF2B5EF4-FFF2-40B4-BE49-F238E27FC236}">
                      <a16:creationId xmlns="" xmlns:a16="http://schemas.microsoft.com/office/drawing/2014/main" id="{422193B5-1528-2544-B78B-F7141932F5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705964" y="3577932"/>
                  <a:ext cx="170935" cy="235511"/>
                </a:xfrm>
                <a:custGeom>
                  <a:avLst/>
                  <a:gdLst>
                    <a:gd name="T0" fmla="*/ 0 w 90"/>
                    <a:gd name="T1" fmla="*/ 124 h 124"/>
                    <a:gd name="T2" fmla="*/ 90 w 90"/>
                    <a:gd name="T3" fmla="*/ 0 h 124"/>
                    <a:gd name="T4" fmla="*/ 0 w 90"/>
                    <a:gd name="T5" fmla="*/ 124 h 124"/>
                    <a:gd name="T6" fmla="*/ 0 w 90"/>
                    <a:gd name="T7" fmla="*/ 124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24">
                      <a:moveTo>
                        <a:pt x="0" y="124"/>
                      </a:moveTo>
                      <a:lnTo>
                        <a:pt x="90" y="0"/>
                      </a:lnTo>
                      <a:lnTo>
                        <a:pt x="0" y="124"/>
                      </a:lnTo>
                      <a:lnTo>
                        <a:pt x="0" y="124"/>
                      </a:lnTo>
                      <a:close/>
                    </a:path>
                  </a:pathLst>
                </a:custGeom>
                <a:solidFill>
                  <a:srgbClr val="EAEC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8">
                  <a:extLst>
                    <a:ext uri="{FF2B5EF4-FFF2-40B4-BE49-F238E27FC236}">
                      <a16:creationId xmlns="" xmlns:a16="http://schemas.microsoft.com/office/drawing/2014/main" id="{B6DD0AB0-CE49-5B48-9F89-AE24E3C6ED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675703" y="3391137"/>
                  <a:ext cx="355165" cy="404547"/>
                </a:xfrm>
                <a:custGeom>
                  <a:avLst/>
                  <a:gdLst>
                    <a:gd name="T0" fmla="*/ 165 w 169"/>
                    <a:gd name="T1" fmla="*/ 71 h 193"/>
                    <a:gd name="T2" fmla="*/ 97 w 169"/>
                    <a:gd name="T3" fmla="*/ 3 h 193"/>
                    <a:gd name="T4" fmla="*/ 86 w 169"/>
                    <a:gd name="T5" fmla="*/ 4 h 193"/>
                    <a:gd name="T6" fmla="*/ 0 w 169"/>
                    <a:gd name="T7" fmla="*/ 109 h 193"/>
                    <a:gd name="T8" fmla="*/ 84 w 169"/>
                    <a:gd name="T9" fmla="*/ 193 h 193"/>
                    <a:gd name="T10" fmla="*/ 166 w 169"/>
                    <a:gd name="T11" fmla="*/ 81 h 193"/>
                    <a:gd name="T12" fmla="*/ 165 w 169"/>
                    <a:gd name="T13" fmla="*/ 71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9" h="193">
                      <a:moveTo>
                        <a:pt x="165" y="71"/>
                      </a:moveTo>
                      <a:cubicBezTo>
                        <a:pt x="97" y="3"/>
                        <a:pt x="97" y="3"/>
                        <a:pt x="97" y="3"/>
                      </a:cubicBezTo>
                      <a:cubicBezTo>
                        <a:pt x="94" y="0"/>
                        <a:pt x="89" y="0"/>
                        <a:pt x="86" y="4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84" y="193"/>
                        <a:pt x="84" y="193"/>
                        <a:pt x="84" y="193"/>
                      </a:cubicBezTo>
                      <a:cubicBezTo>
                        <a:pt x="166" y="81"/>
                        <a:pt x="166" y="81"/>
                        <a:pt x="166" y="81"/>
                      </a:cubicBezTo>
                      <a:cubicBezTo>
                        <a:pt x="169" y="78"/>
                        <a:pt x="168" y="74"/>
                        <a:pt x="165" y="71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9">
                  <a:extLst>
                    <a:ext uri="{FF2B5EF4-FFF2-40B4-BE49-F238E27FC236}">
                      <a16:creationId xmlns="" xmlns:a16="http://schemas.microsoft.com/office/drawing/2014/main" id="{A695C0F3-543C-EB45-87E2-7C0B60027A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8033623" y="3026752"/>
                  <a:ext cx="220317" cy="180431"/>
                </a:xfrm>
                <a:custGeom>
                  <a:avLst/>
                  <a:gdLst>
                    <a:gd name="T0" fmla="*/ 0 w 116"/>
                    <a:gd name="T1" fmla="*/ 95 h 95"/>
                    <a:gd name="T2" fmla="*/ 116 w 116"/>
                    <a:gd name="T3" fmla="*/ 0 h 95"/>
                    <a:gd name="T4" fmla="*/ 0 w 116"/>
                    <a:gd name="T5" fmla="*/ 95 h 95"/>
                    <a:gd name="T6" fmla="*/ 0 w 116"/>
                    <a:gd name="T7" fmla="*/ 95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6" h="95">
                      <a:moveTo>
                        <a:pt x="0" y="95"/>
                      </a:moveTo>
                      <a:lnTo>
                        <a:pt x="116" y="0"/>
                      </a:lnTo>
                      <a:lnTo>
                        <a:pt x="0" y="95"/>
                      </a:lnTo>
                      <a:lnTo>
                        <a:pt x="0" y="95"/>
                      </a:lnTo>
                      <a:close/>
                    </a:path>
                  </a:pathLst>
                </a:custGeom>
                <a:solidFill>
                  <a:srgbClr val="EAEC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10">
                  <a:extLst>
                    <a:ext uri="{FF2B5EF4-FFF2-40B4-BE49-F238E27FC236}">
                      <a16:creationId xmlns="" xmlns:a16="http://schemas.microsoft.com/office/drawing/2014/main" id="{7CB73252-5E5B-0845-A352-BE12417949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8149280" y="2824152"/>
                  <a:ext cx="235511" cy="172834"/>
                </a:xfrm>
                <a:custGeom>
                  <a:avLst/>
                  <a:gdLst>
                    <a:gd name="T0" fmla="*/ 0 w 124"/>
                    <a:gd name="T1" fmla="*/ 91 h 91"/>
                    <a:gd name="T2" fmla="*/ 0 w 124"/>
                    <a:gd name="T3" fmla="*/ 91 h 91"/>
                    <a:gd name="T4" fmla="*/ 124 w 124"/>
                    <a:gd name="T5" fmla="*/ 0 h 91"/>
                    <a:gd name="T6" fmla="*/ 0 w 124"/>
                    <a:gd name="T7" fmla="*/ 91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4" h="91">
                      <a:moveTo>
                        <a:pt x="0" y="91"/>
                      </a:moveTo>
                      <a:lnTo>
                        <a:pt x="0" y="91"/>
                      </a:lnTo>
                      <a:lnTo>
                        <a:pt x="124" y="0"/>
                      </a:lnTo>
                      <a:lnTo>
                        <a:pt x="0" y="91"/>
                      </a:lnTo>
                      <a:close/>
                    </a:path>
                  </a:pathLst>
                </a:custGeom>
                <a:solidFill>
                  <a:srgbClr val="EAEC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11">
                  <a:extLst>
                    <a:ext uri="{FF2B5EF4-FFF2-40B4-BE49-F238E27FC236}">
                      <a16:creationId xmlns="" xmlns:a16="http://schemas.microsoft.com/office/drawing/2014/main" id="{BC41FFAD-8C12-934D-81F2-323D0CB34F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8002908" y="2836214"/>
                  <a:ext cx="404546" cy="353267"/>
                </a:xfrm>
                <a:custGeom>
                  <a:avLst/>
                  <a:gdLst>
                    <a:gd name="T0" fmla="*/ 189 w 193"/>
                    <a:gd name="T1" fmla="*/ 83 h 169"/>
                    <a:gd name="T2" fmla="*/ 190 w 193"/>
                    <a:gd name="T3" fmla="*/ 72 h 169"/>
                    <a:gd name="T4" fmla="*/ 122 w 193"/>
                    <a:gd name="T5" fmla="*/ 4 h 169"/>
                    <a:gd name="T6" fmla="*/ 112 w 193"/>
                    <a:gd name="T7" fmla="*/ 3 h 169"/>
                    <a:gd name="T8" fmla="*/ 0 w 193"/>
                    <a:gd name="T9" fmla="*/ 85 h 169"/>
                    <a:gd name="T10" fmla="*/ 84 w 193"/>
                    <a:gd name="T11" fmla="*/ 169 h 169"/>
                    <a:gd name="T12" fmla="*/ 189 w 193"/>
                    <a:gd name="T13" fmla="*/ 83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3" h="169">
                      <a:moveTo>
                        <a:pt x="189" y="83"/>
                      </a:moveTo>
                      <a:cubicBezTo>
                        <a:pt x="193" y="80"/>
                        <a:pt x="193" y="75"/>
                        <a:pt x="190" y="72"/>
                      </a:cubicBezTo>
                      <a:cubicBezTo>
                        <a:pt x="122" y="4"/>
                        <a:pt x="122" y="4"/>
                        <a:pt x="122" y="4"/>
                      </a:cubicBezTo>
                      <a:cubicBezTo>
                        <a:pt x="119" y="1"/>
                        <a:pt x="115" y="0"/>
                        <a:pt x="112" y="3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84" y="169"/>
                        <a:pt x="84" y="169"/>
                        <a:pt x="84" y="169"/>
                      </a:cubicBezTo>
                      <a:lnTo>
                        <a:pt x="189" y="83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12">
                  <a:extLst>
                    <a:ext uri="{FF2B5EF4-FFF2-40B4-BE49-F238E27FC236}">
                      <a16:creationId xmlns="" xmlns:a16="http://schemas.microsoft.com/office/drawing/2014/main" id="{39C651B5-E38C-914C-BFDE-F70DD7AF7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767852" y="2916120"/>
                  <a:ext cx="193727" cy="89266"/>
                </a:xfrm>
                <a:custGeom>
                  <a:avLst/>
                  <a:gdLst>
                    <a:gd name="T0" fmla="*/ 0 w 102"/>
                    <a:gd name="T1" fmla="*/ 47 h 47"/>
                    <a:gd name="T2" fmla="*/ 42 w 102"/>
                    <a:gd name="T3" fmla="*/ 47 h 47"/>
                    <a:gd name="T4" fmla="*/ 39 w 102"/>
                    <a:gd name="T5" fmla="*/ 36 h 47"/>
                    <a:gd name="T6" fmla="*/ 74 w 102"/>
                    <a:gd name="T7" fmla="*/ 27 h 47"/>
                    <a:gd name="T8" fmla="*/ 62 w 102"/>
                    <a:gd name="T9" fmla="*/ 22 h 47"/>
                    <a:gd name="T10" fmla="*/ 102 w 102"/>
                    <a:gd name="T11" fmla="*/ 0 h 47"/>
                    <a:gd name="T12" fmla="*/ 39 w 102"/>
                    <a:gd name="T13" fmla="*/ 16 h 47"/>
                    <a:gd name="T14" fmla="*/ 50 w 102"/>
                    <a:gd name="T15" fmla="*/ 23 h 47"/>
                    <a:gd name="T16" fmla="*/ 28 w 102"/>
                    <a:gd name="T17" fmla="*/ 30 h 47"/>
                    <a:gd name="T18" fmla="*/ 29 w 102"/>
                    <a:gd name="T19" fmla="*/ 37 h 47"/>
                    <a:gd name="T20" fmla="*/ 0 w 102"/>
                    <a:gd name="T21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2" h="47">
                      <a:moveTo>
                        <a:pt x="0" y="47"/>
                      </a:moveTo>
                      <a:lnTo>
                        <a:pt x="42" y="47"/>
                      </a:lnTo>
                      <a:lnTo>
                        <a:pt x="39" y="36"/>
                      </a:lnTo>
                      <a:lnTo>
                        <a:pt x="74" y="27"/>
                      </a:lnTo>
                      <a:lnTo>
                        <a:pt x="62" y="22"/>
                      </a:lnTo>
                      <a:lnTo>
                        <a:pt x="102" y="0"/>
                      </a:lnTo>
                      <a:lnTo>
                        <a:pt x="39" y="16"/>
                      </a:lnTo>
                      <a:lnTo>
                        <a:pt x="50" y="23"/>
                      </a:lnTo>
                      <a:lnTo>
                        <a:pt x="28" y="30"/>
                      </a:lnTo>
                      <a:lnTo>
                        <a:pt x="29" y="37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6" name="Freeform 13">
                  <a:extLst>
                    <a:ext uri="{FF2B5EF4-FFF2-40B4-BE49-F238E27FC236}">
                      <a16:creationId xmlns="" xmlns:a16="http://schemas.microsoft.com/office/drawing/2014/main" id="{AB29BC4A-317E-EA47-A7D1-79CB8D8542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768835" y="2688023"/>
                  <a:ext cx="207021" cy="265900"/>
                </a:xfrm>
                <a:custGeom>
                  <a:avLst/>
                  <a:gdLst>
                    <a:gd name="T0" fmla="*/ 0 w 109"/>
                    <a:gd name="T1" fmla="*/ 140 h 140"/>
                    <a:gd name="T2" fmla="*/ 16 w 109"/>
                    <a:gd name="T3" fmla="*/ 75 h 140"/>
                    <a:gd name="T4" fmla="*/ 32 w 109"/>
                    <a:gd name="T5" fmla="*/ 84 h 140"/>
                    <a:gd name="T6" fmla="*/ 57 w 109"/>
                    <a:gd name="T7" fmla="*/ 33 h 140"/>
                    <a:gd name="T8" fmla="*/ 62 w 109"/>
                    <a:gd name="T9" fmla="*/ 53 h 140"/>
                    <a:gd name="T10" fmla="*/ 109 w 109"/>
                    <a:gd name="T11" fmla="*/ 0 h 140"/>
                    <a:gd name="T12" fmla="*/ 62 w 109"/>
                    <a:gd name="T13" fmla="*/ 90 h 140"/>
                    <a:gd name="T14" fmla="*/ 57 w 109"/>
                    <a:gd name="T15" fmla="*/ 72 h 140"/>
                    <a:gd name="T16" fmla="*/ 37 w 109"/>
                    <a:gd name="T17" fmla="*/ 102 h 140"/>
                    <a:gd name="T18" fmla="*/ 27 w 109"/>
                    <a:gd name="T19" fmla="*/ 99 h 140"/>
                    <a:gd name="T20" fmla="*/ 0 w 109"/>
                    <a:gd name="T21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9" h="140">
                      <a:moveTo>
                        <a:pt x="0" y="140"/>
                      </a:moveTo>
                      <a:lnTo>
                        <a:pt x="16" y="75"/>
                      </a:lnTo>
                      <a:lnTo>
                        <a:pt x="32" y="84"/>
                      </a:lnTo>
                      <a:lnTo>
                        <a:pt x="57" y="33"/>
                      </a:lnTo>
                      <a:lnTo>
                        <a:pt x="62" y="53"/>
                      </a:lnTo>
                      <a:lnTo>
                        <a:pt x="109" y="0"/>
                      </a:lnTo>
                      <a:lnTo>
                        <a:pt x="62" y="90"/>
                      </a:lnTo>
                      <a:lnTo>
                        <a:pt x="57" y="72"/>
                      </a:lnTo>
                      <a:lnTo>
                        <a:pt x="37" y="102"/>
                      </a:lnTo>
                      <a:lnTo>
                        <a:pt x="27" y="9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7" name="Freeform 14">
                  <a:extLst>
                    <a:ext uri="{FF2B5EF4-FFF2-40B4-BE49-F238E27FC236}">
                      <a16:creationId xmlns="" xmlns:a16="http://schemas.microsoft.com/office/drawing/2014/main" id="{4510B630-79D0-DB48-925B-613CE0AC57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937736" y="2669423"/>
                  <a:ext cx="91166" cy="195626"/>
                </a:xfrm>
                <a:custGeom>
                  <a:avLst/>
                  <a:gdLst>
                    <a:gd name="T0" fmla="*/ 0 w 48"/>
                    <a:gd name="T1" fmla="*/ 103 h 103"/>
                    <a:gd name="T2" fmla="*/ 0 w 48"/>
                    <a:gd name="T3" fmla="*/ 60 h 103"/>
                    <a:gd name="T4" fmla="*/ 12 w 48"/>
                    <a:gd name="T5" fmla="*/ 63 h 103"/>
                    <a:gd name="T6" fmla="*/ 20 w 48"/>
                    <a:gd name="T7" fmla="*/ 28 h 103"/>
                    <a:gd name="T8" fmla="*/ 26 w 48"/>
                    <a:gd name="T9" fmla="*/ 40 h 103"/>
                    <a:gd name="T10" fmla="*/ 48 w 48"/>
                    <a:gd name="T11" fmla="*/ 0 h 103"/>
                    <a:gd name="T12" fmla="*/ 31 w 48"/>
                    <a:gd name="T13" fmla="*/ 63 h 103"/>
                    <a:gd name="T14" fmla="*/ 26 w 48"/>
                    <a:gd name="T15" fmla="*/ 52 h 103"/>
                    <a:gd name="T16" fmla="*/ 18 w 48"/>
                    <a:gd name="T17" fmla="*/ 74 h 103"/>
                    <a:gd name="T18" fmla="*/ 12 w 48"/>
                    <a:gd name="T19" fmla="*/ 73 h 103"/>
                    <a:gd name="T20" fmla="*/ 0 w 48"/>
                    <a:gd name="T2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03">
                      <a:moveTo>
                        <a:pt x="0" y="103"/>
                      </a:moveTo>
                      <a:lnTo>
                        <a:pt x="0" y="60"/>
                      </a:lnTo>
                      <a:lnTo>
                        <a:pt x="12" y="63"/>
                      </a:lnTo>
                      <a:lnTo>
                        <a:pt x="20" y="28"/>
                      </a:lnTo>
                      <a:lnTo>
                        <a:pt x="26" y="40"/>
                      </a:lnTo>
                      <a:lnTo>
                        <a:pt x="48" y="0"/>
                      </a:lnTo>
                      <a:lnTo>
                        <a:pt x="31" y="63"/>
                      </a:lnTo>
                      <a:lnTo>
                        <a:pt x="26" y="52"/>
                      </a:lnTo>
                      <a:lnTo>
                        <a:pt x="18" y="74"/>
                      </a:lnTo>
                      <a:lnTo>
                        <a:pt x="12" y="73"/>
                      </a:lnTo>
                      <a:lnTo>
                        <a:pt x="0" y="103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Freeform 15">
                  <a:extLst>
                    <a:ext uri="{FF2B5EF4-FFF2-40B4-BE49-F238E27FC236}">
                      <a16:creationId xmlns="" xmlns:a16="http://schemas.microsoft.com/office/drawing/2014/main" id="{32A28225-7B7C-A64B-9B48-EA603F2209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435672" y="3465656"/>
                  <a:ext cx="191827" cy="89266"/>
                </a:xfrm>
                <a:custGeom>
                  <a:avLst/>
                  <a:gdLst>
                    <a:gd name="T0" fmla="*/ 0 w 101"/>
                    <a:gd name="T1" fmla="*/ 47 h 47"/>
                    <a:gd name="T2" fmla="*/ 41 w 101"/>
                    <a:gd name="T3" fmla="*/ 47 h 47"/>
                    <a:gd name="T4" fmla="*/ 38 w 101"/>
                    <a:gd name="T5" fmla="*/ 36 h 47"/>
                    <a:gd name="T6" fmla="*/ 74 w 101"/>
                    <a:gd name="T7" fmla="*/ 28 h 47"/>
                    <a:gd name="T8" fmla="*/ 61 w 101"/>
                    <a:gd name="T9" fmla="*/ 22 h 47"/>
                    <a:gd name="T10" fmla="*/ 101 w 101"/>
                    <a:gd name="T11" fmla="*/ 0 h 47"/>
                    <a:gd name="T12" fmla="*/ 38 w 101"/>
                    <a:gd name="T13" fmla="*/ 17 h 47"/>
                    <a:gd name="T14" fmla="*/ 49 w 101"/>
                    <a:gd name="T15" fmla="*/ 23 h 47"/>
                    <a:gd name="T16" fmla="*/ 27 w 101"/>
                    <a:gd name="T17" fmla="*/ 30 h 47"/>
                    <a:gd name="T18" fmla="*/ 28 w 101"/>
                    <a:gd name="T19" fmla="*/ 38 h 47"/>
                    <a:gd name="T20" fmla="*/ 0 w 101"/>
                    <a:gd name="T21" fmla="*/ 47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1" h="47">
                      <a:moveTo>
                        <a:pt x="0" y="47"/>
                      </a:moveTo>
                      <a:lnTo>
                        <a:pt x="41" y="47"/>
                      </a:lnTo>
                      <a:lnTo>
                        <a:pt x="38" y="36"/>
                      </a:lnTo>
                      <a:lnTo>
                        <a:pt x="74" y="28"/>
                      </a:lnTo>
                      <a:lnTo>
                        <a:pt x="61" y="22"/>
                      </a:lnTo>
                      <a:lnTo>
                        <a:pt x="101" y="0"/>
                      </a:lnTo>
                      <a:lnTo>
                        <a:pt x="38" y="17"/>
                      </a:lnTo>
                      <a:lnTo>
                        <a:pt x="49" y="23"/>
                      </a:lnTo>
                      <a:lnTo>
                        <a:pt x="27" y="30"/>
                      </a:lnTo>
                      <a:lnTo>
                        <a:pt x="28" y="38"/>
                      </a:lnTo>
                      <a:lnTo>
                        <a:pt x="0" y="47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9" name="Freeform 16">
                  <a:extLst>
                    <a:ext uri="{FF2B5EF4-FFF2-40B4-BE49-F238E27FC236}">
                      <a16:creationId xmlns="" xmlns:a16="http://schemas.microsoft.com/office/drawing/2014/main" id="{DCFC00D7-20EF-4440-9466-1108244388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436627" y="3237333"/>
                  <a:ext cx="207021" cy="265900"/>
                </a:xfrm>
                <a:custGeom>
                  <a:avLst/>
                  <a:gdLst>
                    <a:gd name="T0" fmla="*/ 0 w 109"/>
                    <a:gd name="T1" fmla="*/ 140 h 140"/>
                    <a:gd name="T2" fmla="*/ 17 w 109"/>
                    <a:gd name="T3" fmla="*/ 75 h 140"/>
                    <a:gd name="T4" fmla="*/ 32 w 109"/>
                    <a:gd name="T5" fmla="*/ 84 h 140"/>
                    <a:gd name="T6" fmla="*/ 58 w 109"/>
                    <a:gd name="T7" fmla="*/ 33 h 140"/>
                    <a:gd name="T8" fmla="*/ 63 w 109"/>
                    <a:gd name="T9" fmla="*/ 53 h 140"/>
                    <a:gd name="T10" fmla="*/ 109 w 109"/>
                    <a:gd name="T11" fmla="*/ 0 h 140"/>
                    <a:gd name="T12" fmla="*/ 63 w 109"/>
                    <a:gd name="T13" fmla="*/ 91 h 140"/>
                    <a:gd name="T14" fmla="*/ 58 w 109"/>
                    <a:gd name="T15" fmla="*/ 72 h 140"/>
                    <a:gd name="T16" fmla="*/ 38 w 109"/>
                    <a:gd name="T17" fmla="*/ 103 h 140"/>
                    <a:gd name="T18" fmla="*/ 28 w 109"/>
                    <a:gd name="T19" fmla="*/ 99 h 140"/>
                    <a:gd name="T20" fmla="*/ 0 w 109"/>
                    <a:gd name="T21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9" h="140">
                      <a:moveTo>
                        <a:pt x="0" y="140"/>
                      </a:moveTo>
                      <a:lnTo>
                        <a:pt x="17" y="75"/>
                      </a:lnTo>
                      <a:lnTo>
                        <a:pt x="32" y="84"/>
                      </a:lnTo>
                      <a:lnTo>
                        <a:pt x="58" y="33"/>
                      </a:lnTo>
                      <a:lnTo>
                        <a:pt x="63" y="53"/>
                      </a:lnTo>
                      <a:lnTo>
                        <a:pt x="109" y="0"/>
                      </a:lnTo>
                      <a:lnTo>
                        <a:pt x="63" y="91"/>
                      </a:lnTo>
                      <a:lnTo>
                        <a:pt x="58" y="72"/>
                      </a:lnTo>
                      <a:lnTo>
                        <a:pt x="38" y="103"/>
                      </a:lnTo>
                      <a:lnTo>
                        <a:pt x="28" y="99"/>
                      </a:lnTo>
                      <a:lnTo>
                        <a:pt x="0" y="140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Freeform 17">
                  <a:extLst>
                    <a:ext uri="{FF2B5EF4-FFF2-40B4-BE49-F238E27FC236}">
                      <a16:creationId xmlns="" xmlns:a16="http://schemas.microsoft.com/office/drawing/2014/main" id="{3E0A48BE-7A30-DD49-B325-A30265AC60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0769866" flipH="1">
                  <a:off x="7603911" y="3221058"/>
                  <a:ext cx="91166" cy="193727"/>
                </a:xfrm>
                <a:custGeom>
                  <a:avLst/>
                  <a:gdLst>
                    <a:gd name="T0" fmla="*/ 0 w 48"/>
                    <a:gd name="T1" fmla="*/ 102 h 102"/>
                    <a:gd name="T2" fmla="*/ 0 w 48"/>
                    <a:gd name="T3" fmla="*/ 59 h 102"/>
                    <a:gd name="T4" fmla="*/ 11 w 48"/>
                    <a:gd name="T5" fmla="*/ 63 h 102"/>
                    <a:gd name="T6" fmla="*/ 20 w 48"/>
                    <a:gd name="T7" fmla="*/ 27 h 102"/>
                    <a:gd name="T8" fmla="*/ 26 w 48"/>
                    <a:gd name="T9" fmla="*/ 39 h 102"/>
                    <a:gd name="T10" fmla="*/ 48 w 48"/>
                    <a:gd name="T11" fmla="*/ 0 h 102"/>
                    <a:gd name="T12" fmla="*/ 31 w 48"/>
                    <a:gd name="T13" fmla="*/ 63 h 102"/>
                    <a:gd name="T14" fmla="*/ 26 w 48"/>
                    <a:gd name="T15" fmla="*/ 52 h 102"/>
                    <a:gd name="T16" fmla="*/ 18 w 48"/>
                    <a:gd name="T17" fmla="*/ 74 h 102"/>
                    <a:gd name="T18" fmla="*/ 11 w 48"/>
                    <a:gd name="T19" fmla="*/ 72 h 102"/>
                    <a:gd name="T20" fmla="*/ 0 w 48"/>
                    <a:gd name="T21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8" h="102">
                      <a:moveTo>
                        <a:pt x="0" y="102"/>
                      </a:moveTo>
                      <a:lnTo>
                        <a:pt x="0" y="59"/>
                      </a:lnTo>
                      <a:lnTo>
                        <a:pt x="11" y="63"/>
                      </a:lnTo>
                      <a:lnTo>
                        <a:pt x="20" y="27"/>
                      </a:lnTo>
                      <a:lnTo>
                        <a:pt x="26" y="39"/>
                      </a:lnTo>
                      <a:lnTo>
                        <a:pt x="48" y="0"/>
                      </a:lnTo>
                      <a:lnTo>
                        <a:pt x="31" y="63"/>
                      </a:lnTo>
                      <a:lnTo>
                        <a:pt x="26" y="52"/>
                      </a:lnTo>
                      <a:lnTo>
                        <a:pt x="18" y="74"/>
                      </a:lnTo>
                      <a:lnTo>
                        <a:pt x="11" y="72"/>
                      </a:lnTo>
                      <a:lnTo>
                        <a:pt x="0" y="102"/>
                      </a:lnTo>
                      <a:close/>
                    </a:path>
                  </a:pathLst>
                </a:custGeom>
                <a:solidFill>
                  <a:schemeClr val="bg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="" xmlns:a16="http://schemas.microsoft.com/office/drawing/2014/main" id="{D784C88B-8511-EC4C-A1CE-AC4541EF88BD}"/>
                  </a:ext>
                </a:extLst>
              </p:cNvPr>
              <p:cNvGrpSpPr/>
              <p:nvPr/>
            </p:nvGrpSpPr>
            <p:grpSpPr>
              <a:xfrm>
                <a:off x="7553818" y="3310726"/>
                <a:ext cx="1087905" cy="312760"/>
                <a:chOff x="7553818" y="3569174"/>
                <a:chExt cx="1087905" cy="312760"/>
              </a:xfrm>
            </p:grpSpPr>
            <p:grpSp>
              <p:nvGrpSpPr>
                <p:cNvPr id="80" name="Group 79">
                  <a:extLst>
                    <a:ext uri="{FF2B5EF4-FFF2-40B4-BE49-F238E27FC236}">
                      <a16:creationId xmlns="" xmlns:a16="http://schemas.microsoft.com/office/drawing/2014/main" id="{6226357B-93EA-F040-B262-C25B65183609}"/>
                    </a:ext>
                  </a:extLst>
                </p:cNvPr>
                <p:cNvGrpSpPr/>
                <p:nvPr/>
              </p:nvGrpSpPr>
              <p:grpSpPr>
                <a:xfrm>
                  <a:off x="8049621" y="3695959"/>
                  <a:ext cx="153700" cy="185975"/>
                  <a:chOff x="3423142" y="7350919"/>
                  <a:chExt cx="341066" cy="341066"/>
                </a:xfrm>
                <a:solidFill>
                  <a:schemeClr val="accent2"/>
                </a:solidFill>
              </p:grpSpPr>
              <p:sp>
                <p:nvSpPr>
                  <p:cNvPr id="89" name="Oval 88">
                    <a:extLst>
                      <a:ext uri="{FF2B5EF4-FFF2-40B4-BE49-F238E27FC236}">
                        <a16:creationId xmlns="" xmlns:a16="http://schemas.microsoft.com/office/drawing/2014/main" id="{3F054A00-77A8-1A47-93F0-BE71D2B61BB1}"/>
                      </a:ext>
                    </a:extLst>
                  </p:cNvPr>
                  <p:cNvSpPr/>
                  <p:nvPr/>
                </p:nvSpPr>
                <p:spPr>
                  <a:xfrm>
                    <a:off x="3489277" y="7417054"/>
                    <a:ext cx="208797" cy="208797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90" name="Group 89">
                    <a:extLst>
                      <a:ext uri="{FF2B5EF4-FFF2-40B4-BE49-F238E27FC236}">
                        <a16:creationId xmlns="" xmlns:a16="http://schemas.microsoft.com/office/drawing/2014/main" id="{B072B586-B96F-9F4D-A00C-71B6838B7099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="" xmlns:a16="http://schemas.microsoft.com/office/drawing/2014/main" id="{D980D852-C228-7944-9A99-6B71D82B727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Straight Connector 103">
                      <a:extLst>
                        <a:ext uri="{FF2B5EF4-FFF2-40B4-BE49-F238E27FC236}">
                          <a16:creationId xmlns="" xmlns:a16="http://schemas.microsoft.com/office/drawing/2014/main" id="{A6CFD84D-E7BA-1149-BC36-ED31A85CB4B4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Straight Connector 104">
                      <a:extLst>
                        <a:ext uri="{FF2B5EF4-FFF2-40B4-BE49-F238E27FC236}">
                          <a16:creationId xmlns="" xmlns:a16="http://schemas.microsoft.com/office/drawing/2014/main" id="{3515EE48-3DE0-154F-BEF3-3426A072DFA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6" name="Straight Connector 105">
                      <a:extLst>
                        <a:ext uri="{FF2B5EF4-FFF2-40B4-BE49-F238E27FC236}">
                          <a16:creationId xmlns="" xmlns:a16="http://schemas.microsoft.com/office/drawing/2014/main" id="{471BDC1E-01FC-A348-AB64-CAFD97B74641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Straight Connector 106">
                      <a:extLst>
                        <a:ext uri="{FF2B5EF4-FFF2-40B4-BE49-F238E27FC236}">
                          <a16:creationId xmlns="" xmlns:a16="http://schemas.microsoft.com/office/drawing/2014/main" id="{343EFEA1-7F07-0049-9745-F6E8191F691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1" name="Group 90">
                    <a:extLst>
                      <a:ext uri="{FF2B5EF4-FFF2-40B4-BE49-F238E27FC236}">
                        <a16:creationId xmlns="" xmlns:a16="http://schemas.microsoft.com/office/drawing/2014/main" id="{84B13FBD-ACCF-3548-9D30-E4063AF229B1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98" name="Straight Connector 97">
                      <a:extLst>
                        <a:ext uri="{FF2B5EF4-FFF2-40B4-BE49-F238E27FC236}">
                          <a16:creationId xmlns="" xmlns:a16="http://schemas.microsoft.com/office/drawing/2014/main" id="{B450A4B1-4ECD-C04C-9239-4F84ADC95F7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="" xmlns:a16="http://schemas.microsoft.com/office/drawing/2014/main" id="{AB0553C7-6F1E-A943-B63A-C41718B2A126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="" xmlns:a16="http://schemas.microsoft.com/office/drawing/2014/main" id="{6292C2AF-210C-0244-BC89-3EC9BB264F5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="" xmlns:a16="http://schemas.microsoft.com/office/drawing/2014/main" id="{AB2576BC-E1EF-904D-A9B2-CB07E68FBC9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Straight Connector 101">
                      <a:extLst>
                        <a:ext uri="{FF2B5EF4-FFF2-40B4-BE49-F238E27FC236}">
                          <a16:creationId xmlns="" xmlns:a16="http://schemas.microsoft.com/office/drawing/2014/main" id="{A9D68024-127D-1641-AC98-398BF62D44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2" name="Group 91">
                    <a:extLst>
                      <a:ext uri="{FF2B5EF4-FFF2-40B4-BE49-F238E27FC236}">
                        <a16:creationId xmlns="" xmlns:a16="http://schemas.microsoft.com/office/drawing/2014/main" id="{787AB14B-EA8F-5C4E-B3ED-A6B884AB8365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="" xmlns:a16="http://schemas.microsoft.com/office/drawing/2014/main" id="{C1E7245F-2DAE-D846-BA99-5E13CE8E300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8" y="7382497"/>
                      <a:ext cx="0" cy="277910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="" xmlns:a16="http://schemas.microsoft.com/office/drawing/2014/main" id="{F1031E6A-4CFB-4143-A102-4385F701B404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5" name="Straight Connector 94">
                      <a:extLst>
                        <a:ext uri="{FF2B5EF4-FFF2-40B4-BE49-F238E27FC236}">
                          <a16:creationId xmlns="" xmlns:a16="http://schemas.microsoft.com/office/drawing/2014/main" id="{E7A1D1C8-0A09-4D41-95E2-524509703AE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="" xmlns:a16="http://schemas.microsoft.com/office/drawing/2014/main" id="{2A1E2538-6E66-5C4B-9D4F-0AF671050A69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="" xmlns:a16="http://schemas.microsoft.com/office/drawing/2014/main" id="{7A736787-34C5-214A-94BC-1F851497B46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81" name="Rectangle 39">
                  <a:extLst>
                    <a:ext uri="{FF2B5EF4-FFF2-40B4-BE49-F238E27FC236}">
                      <a16:creationId xmlns="" xmlns:a16="http://schemas.microsoft.com/office/drawing/2014/main" id="{29AFC3A0-8127-8D41-8EDB-3103E5D4BF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2666" y="3569174"/>
                  <a:ext cx="790209" cy="36329"/>
                </a:xfrm>
                <a:prstGeom prst="rect">
                  <a:avLst/>
                </a:prstGeom>
                <a:solidFill>
                  <a:srgbClr val="2AD39B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Rectangle 40">
                  <a:extLst>
                    <a:ext uri="{FF2B5EF4-FFF2-40B4-BE49-F238E27FC236}">
                      <a16:creationId xmlns="" xmlns:a16="http://schemas.microsoft.com/office/drawing/2014/main" id="{6E5D73BA-04F3-EC4C-BDE1-2D02A8F33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3818" y="3569174"/>
                  <a:ext cx="148848" cy="3632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="" xmlns:a16="http://schemas.microsoft.com/office/drawing/2014/main" id="{FDA13428-1779-834F-96A8-A0EB27210C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2875" y="3569174"/>
                  <a:ext cx="148848" cy="3632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4" name="Rectangle 40">
                  <a:extLst>
                    <a:ext uri="{FF2B5EF4-FFF2-40B4-BE49-F238E27FC236}">
                      <a16:creationId xmlns="" xmlns:a16="http://schemas.microsoft.com/office/drawing/2014/main" id="{913361B8-7BF0-3E4D-9F28-FB93766A4B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53818" y="3618667"/>
                  <a:ext cx="148848" cy="3632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Rectangle 40">
                  <a:extLst>
                    <a:ext uri="{FF2B5EF4-FFF2-40B4-BE49-F238E27FC236}">
                      <a16:creationId xmlns="" xmlns:a16="http://schemas.microsoft.com/office/drawing/2014/main" id="{E80C232C-36AC-5548-9D5D-A0006090D7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2875" y="3618667"/>
                  <a:ext cx="148848" cy="3632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Rectangle 40">
                  <a:extLst>
                    <a:ext uri="{FF2B5EF4-FFF2-40B4-BE49-F238E27FC236}">
                      <a16:creationId xmlns="" xmlns:a16="http://schemas.microsoft.com/office/drawing/2014/main" id="{66E23058-E646-8548-8829-50ECD5FB0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77622" y="3619372"/>
                  <a:ext cx="148848" cy="36329"/>
                </a:xfrm>
                <a:prstGeom prst="rect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="" xmlns:a16="http://schemas.microsoft.com/office/drawing/2014/main" id="{0D32873F-C4A1-B94B-8039-ACF5F56770CB}"/>
                    </a:ext>
                  </a:extLst>
                </p:cNvPr>
                <p:cNvSpPr/>
                <p:nvPr/>
              </p:nvSpPr>
              <p:spPr>
                <a:xfrm>
                  <a:off x="7953990" y="3661126"/>
                  <a:ext cx="76591" cy="76590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="" xmlns:a16="http://schemas.microsoft.com/office/drawing/2014/main" id="{05A84C6F-18F7-8C40-B4C5-1C6EB4158139}"/>
                    </a:ext>
                  </a:extLst>
                </p:cNvPr>
                <p:cNvCxnSpPr>
                  <a:cxnSpLocks/>
                  <a:stCxn id="87" idx="1"/>
                  <a:endCxn id="86" idx="3"/>
                </p:cNvCxnSpPr>
                <p:nvPr/>
              </p:nvCxnSpPr>
              <p:spPr>
                <a:xfrm flipH="1" flipV="1">
                  <a:off x="7926470" y="3637537"/>
                  <a:ext cx="38736" cy="34805"/>
                </a:xfrm>
                <a:prstGeom prst="line">
                  <a:avLst/>
                </a:prstGeom>
                <a:solidFill>
                  <a:schemeClr val="accent3"/>
                </a:solidFill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="" xmlns:a16="http://schemas.microsoft.com/office/drawing/2014/main" id="{7923D90E-199E-A748-90AB-DC7001539A4C}"/>
                  </a:ext>
                </a:extLst>
              </p:cNvPr>
              <p:cNvGrpSpPr/>
              <p:nvPr/>
            </p:nvGrpSpPr>
            <p:grpSpPr>
              <a:xfrm>
                <a:off x="7372229" y="2875993"/>
                <a:ext cx="1087905" cy="315290"/>
                <a:chOff x="7372229" y="2609962"/>
                <a:chExt cx="1087905" cy="31529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="" xmlns:a16="http://schemas.microsoft.com/office/drawing/2014/main" id="{C907D474-5603-3B4F-BB6C-A145439F126C}"/>
                    </a:ext>
                  </a:extLst>
                </p:cNvPr>
                <p:cNvGrpSpPr/>
                <p:nvPr/>
              </p:nvGrpSpPr>
              <p:grpSpPr>
                <a:xfrm>
                  <a:off x="7820728" y="2609962"/>
                  <a:ext cx="153700" cy="185975"/>
                  <a:chOff x="3423142" y="7350919"/>
                  <a:chExt cx="341066" cy="341066"/>
                </a:xfrm>
                <a:solidFill>
                  <a:schemeClr val="accent2"/>
                </a:solidFill>
              </p:grpSpPr>
              <p:sp>
                <p:nvSpPr>
                  <p:cNvPr id="61" name="Oval 60">
                    <a:extLst>
                      <a:ext uri="{FF2B5EF4-FFF2-40B4-BE49-F238E27FC236}">
                        <a16:creationId xmlns="" xmlns:a16="http://schemas.microsoft.com/office/drawing/2014/main" id="{D0A2EB4F-C16E-D349-84C3-763C62359DD5}"/>
                      </a:ext>
                    </a:extLst>
                  </p:cNvPr>
                  <p:cNvSpPr/>
                  <p:nvPr/>
                </p:nvSpPr>
                <p:spPr>
                  <a:xfrm>
                    <a:off x="3489276" y="7417054"/>
                    <a:ext cx="208796" cy="208796"/>
                  </a:xfrm>
                  <a:prstGeom prst="ellipse">
                    <a:avLst/>
                  </a:prstGeom>
                  <a:grpFill/>
                  <a:ln>
                    <a:solidFill>
                      <a:schemeClr val="accent2"/>
                    </a:solidFill>
                  </a:ln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62" name="Group 61">
                    <a:extLst>
                      <a:ext uri="{FF2B5EF4-FFF2-40B4-BE49-F238E27FC236}">
                        <a16:creationId xmlns="" xmlns:a16="http://schemas.microsoft.com/office/drawing/2014/main" id="{A28DC0D5-21EC-8949-9A7D-2DC8E9A4594A}"/>
                      </a:ext>
                    </a:extLst>
                  </p:cNvPr>
                  <p:cNvGrpSpPr/>
                  <p:nvPr/>
                </p:nvGrpSpPr>
                <p:grpSpPr>
                  <a:xfrm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="" xmlns:a16="http://schemas.microsoft.com/office/drawing/2014/main" id="{3160CD59-6ADA-8549-8559-D947DEFCBF8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31019" y="7382484"/>
                      <a:ext cx="0" cy="277912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="" xmlns:a16="http://schemas.microsoft.com/office/drawing/2014/main" id="{2551B3FF-9F3D-0A47-800B-1EE03279DD69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Straight Connector 76">
                      <a:extLst>
                        <a:ext uri="{FF2B5EF4-FFF2-40B4-BE49-F238E27FC236}">
                          <a16:creationId xmlns="" xmlns:a16="http://schemas.microsoft.com/office/drawing/2014/main" id="{3E4E8F17-FF68-D141-8CBE-D08FC60075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="" xmlns:a16="http://schemas.microsoft.com/office/drawing/2014/main" id="{6BA2553D-F80F-6A48-AF94-A1ED47BEB113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78">
                      <a:extLst>
                        <a:ext uri="{FF2B5EF4-FFF2-40B4-BE49-F238E27FC236}">
                          <a16:creationId xmlns="" xmlns:a16="http://schemas.microsoft.com/office/drawing/2014/main" id="{483C42A4-8804-4946-A424-B1AC3F443EA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="" xmlns:a16="http://schemas.microsoft.com/office/drawing/2014/main" id="{1ADFA2D8-46DD-B74C-AFF3-D29DE51F6270}"/>
                      </a:ext>
                    </a:extLst>
                  </p:cNvPr>
                  <p:cNvGrpSpPr/>
                  <p:nvPr/>
                </p:nvGrpSpPr>
                <p:grpSpPr>
                  <a:xfrm rot="7200000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="" xmlns:a16="http://schemas.microsoft.com/office/drawing/2014/main" id="{4C120414-5D39-3B48-9A73-CE01F2FAB2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27416" y="7374951"/>
                      <a:ext cx="0" cy="277911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="" xmlns:a16="http://schemas.microsoft.com/office/drawing/2014/main" id="{F9B285D2-F8CA-514C-AD4D-B7D131CD8698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Straight Connector 71">
                      <a:extLst>
                        <a:ext uri="{FF2B5EF4-FFF2-40B4-BE49-F238E27FC236}">
                          <a16:creationId xmlns="" xmlns:a16="http://schemas.microsoft.com/office/drawing/2014/main" id="{2A80C886-7B7A-EE4B-BE6F-E8E576A283B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="" xmlns:a16="http://schemas.microsoft.com/office/drawing/2014/main" id="{C88666B1-5D42-0B4E-8E51-02B79032C9FB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="" xmlns:a16="http://schemas.microsoft.com/office/drawing/2014/main" id="{36E31C73-4B02-0843-8532-55C2EBCB830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="" xmlns:a16="http://schemas.microsoft.com/office/drawing/2014/main" id="{D572E60A-F30C-2C4E-B97C-53B010AA7942}"/>
                      </a:ext>
                    </a:extLst>
                  </p:cNvPr>
                  <p:cNvGrpSpPr/>
                  <p:nvPr/>
                </p:nvGrpSpPr>
                <p:grpSpPr>
                  <a:xfrm rot="14400000" flipV="1">
                    <a:off x="3551188" y="7350919"/>
                    <a:ext cx="84974" cy="341066"/>
                    <a:chOff x="3488531" y="7350919"/>
                    <a:chExt cx="84974" cy="341066"/>
                  </a:xfrm>
                  <a:grpFill/>
                </p:grpSpPr>
                <p:cxnSp>
                  <p:nvCxnSpPr>
                    <p:cNvPr id="65" name="Straight Connector 64">
                      <a:extLst>
                        <a:ext uri="{FF2B5EF4-FFF2-40B4-BE49-F238E27FC236}">
                          <a16:creationId xmlns="" xmlns:a16="http://schemas.microsoft.com/office/drawing/2014/main" id="{8D55ACF7-3F9F-5F47-A5EE-14E456C65EB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511235" y="7386809"/>
                      <a:ext cx="0" cy="277911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>
                      <a:extLst>
                        <a:ext uri="{FF2B5EF4-FFF2-40B4-BE49-F238E27FC236}">
                          <a16:creationId xmlns="" xmlns:a16="http://schemas.microsoft.com/office/drawing/2014/main" id="{01A69D8F-DF38-0144-A2DC-C951362A17AC}"/>
                        </a:ext>
                      </a:extLst>
                    </p:cNvPr>
                    <p:cNvCxnSpPr/>
                    <p:nvPr/>
                  </p:nvCxnSpPr>
                  <p:spPr>
                    <a:xfrm flipH="1" flipV="1">
                      <a:off x="3488531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>
                      <a:extLst>
                        <a:ext uri="{FF2B5EF4-FFF2-40B4-BE49-F238E27FC236}">
                          <a16:creationId xmlns="" xmlns:a16="http://schemas.microsoft.com/office/drawing/2014/main" id="{D4C0638E-D625-4548-A7CF-0CF84263A43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531018" y="7350919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" name="Straight Connector 67">
                      <a:extLst>
                        <a:ext uri="{FF2B5EF4-FFF2-40B4-BE49-F238E27FC236}">
                          <a16:creationId xmlns="" xmlns:a16="http://schemas.microsoft.com/office/drawing/2014/main" id="{069C0C37-7056-954E-B2ED-718CB1124026}"/>
                        </a:ext>
                      </a:extLst>
                    </p:cNvPr>
                    <p:cNvCxnSpPr/>
                    <p:nvPr/>
                  </p:nvCxnSpPr>
                  <p:spPr>
                    <a:xfrm rot="10800000" flipH="1" flipV="1">
                      <a:off x="3531018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="" xmlns:a16="http://schemas.microsoft.com/office/drawing/2014/main" id="{6D1D55D0-1CCF-004E-AE8B-2E0DDFE37C7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rot="10800000" flipV="1">
                      <a:off x="3488531" y="7660407"/>
                      <a:ext cx="42487" cy="31578"/>
                    </a:xfrm>
                    <a:prstGeom prst="line">
                      <a:avLst/>
                    </a:prstGeom>
                    <a:grpFill/>
                    <a:ln w="19050" cap="rnd">
                      <a:solidFill>
                        <a:schemeClr val="accent2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53" name="Rectangle 39">
                  <a:extLst>
                    <a:ext uri="{FF2B5EF4-FFF2-40B4-BE49-F238E27FC236}">
                      <a16:creationId xmlns="" xmlns:a16="http://schemas.microsoft.com/office/drawing/2014/main" id="{9EEC31E4-F8FC-DF47-BFC6-5E31E7028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7521077" y="2888923"/>
                  <a:ext cx="790209" cy="36329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4" name="Rectangle 40">
                  <a:extLst>
                    <a:ext uri="{FF2B5EF4-FFF2-40B4-BE49-F238E27FC236}">
                      <a16:creationId xmlns="" xmlns:a16="http://schemas.microsoft.com/office/drawing/2014/main" id="{39A3ABA2-DA54-3C4D-94FC-C06A0C90FD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8311286" y="2888923"/>
                  <a:ext cx="148848" cy="3632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="" xmlns:a16="http://schemas.microsoft.com/office/drawing/2014/main" id="{C9391D86-4B7F-034B-BD22-FEDBC22AD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7372229" y="2888923"/>
                  <a:ext cx="148848" cy="36329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Rectangle 40">
                  <a:extLst>
                    <a:ext uri="{FF2B5EF4-FFF2-40B4-BE49-F238E27FC236}">
                      <a16:creationId xmlns="" xmlns:a16="http://schemas.microsoft.com/office/drawing/2014/main" id="{D5A5345C-3DAD-DC4C-81D0-816C5A5CC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8311286" y="2839431"/>
                  <a:ext cx="148848" cy="3632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Rectangle 40">
                  <a:extLst>
                    <a:ext uri="{FF2B5EF4-FFF2-40B4-BE49-F238E27FC236}">
                      <a16:creationId xmlns="" xmlns:a16="http://schemas.microsoft.com/office/drawing/2014/main" id="{51FC4AC2-D4FC-8E46-80BB-78EFF7095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7372229" y="2839431"/>
                  <a:ext cx="148848" cy="36329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Rectangle 40">
                  <a:extLst>
                    <a:ext uri="{FF2B5EF4-FFF2-40B4-BE49-F238E27FC236}">
                      <a16:creationId xmlns="" xmlns:a16="http://schemas.microsoft.com/office/drawing/2014/main" id="{4A6DAEDA-63F5-5641-91F3-7C885620C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7569878" y="2839431"/>
                  <a:ext cx="148848" cy="36329"/>
                </a:xfrm>
                <a:prstGeom prst="rect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="" xmlns:a16="http://schemas.microsoft.com/office/drawing/2014/main" id="{4A9E7947-B5FD-0D47-B28F-D512A0F89157}"/>
                    </a:ext>
                  </a:extLst>
                </p:cNvPr>
                <p:cNvCxnSpPr>
                  <a:cxnSpLocks/>
                  <a:stCxn id="58" idx="1"/>
                  <a:endCxn id="60" idx="7"/>
                </p:cNvCxnSpPr>
                <p:nvPr/>
              </p:nvCxnSpPr>
              <p:spPr>
                <a:xfrm flipV="1">
                  <a:off x="7718726" y="2821653"/>
                  <a:ext cx="32391" cy="35940"/>
                </a:xfrm>
                <a:prstGeom prst="line">
                  <a:avLst/>
                </a:prstGeom>
                <a:solidFill>
                  <a:schemeClr val="accent3"/>
                </a:solidFill>
                <a:ln>
                  <a:solidFill>
                    <a:srgbClr val="8E98D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Oval 59">
                  <a:extLst>
                    <a:ext uri="{FF2B5EF4-FFF2-40B4-BE49-F238E27FC236}">
                      <a16:creationId xmlns="" xmlns:a16="http://schemas.microsoft.com/office/drawing/2014/main" id="{8707C657-ACF7-4B48-9077-1FF8A0D2B7C7}"/>
                    </a:ext>
                  </a:extLst>
                </p:cNvPr>
                <p:cNvSpPr/>
                <p:nvPr/>
              </p:nvSpPr>
              <p:spPr>
                <a:xfrm rot="10800000">
                  <a:off x="7739901" y="2756282"/>
                  <a:ext cx="76589" cy="76588"/>
                </a:xfrm>
                <a:prstGeom prst="ellipse">
                  <a:avLst/>
                </a:prstGeom>
                <a:solidFill>
                  <a:srgbClr val="8E98D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7" name="Rectangle 40">
              <a:extLst>
                <a:ext uri="{FF2B5EF4-FFF2-40B4-BE49-F238E27FC236}">
                  <a16:creationId xmlns="" xmlns:a16="http://schemas.microsoft.com/office/drawing/2014/main" id="{742B5EB4-16F7-1B41-9CAF-30CE6B0BC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0523" y="3252518"/>
              <a:ext cx="153659" cy="728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Rectangle 40">
              <a:extLst>
                <a:ext uri="{FF2B5EF4-FFF2-40B4-BE49-F238E27FC236}">
                  <a16:creationId xmlns="" xmlns:a16="http://schemas.microsoft.com/office/drawing/2014/main" id="{2D43FA78-6C90-A54F-BFA6-B0FA508D4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821" y="3251072"/>
              <a:ext cx="153659" cy="728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3" name="TextBox 442"/>
          <p:cNvSpPr txBox="1"/>
          <p:nvPr/>
        </p:nvSpPr>
        <p:spPr>
          <a:xfrm>
            <a:off x="3761814" y="6474822"/>
            <a:ext cx="5490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Tina </a:t>
            </a: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Han, Ulrike Harms, Oliver Stephan (Twist Bioscience)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90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Custom 1093">
      <a:dk1>
        <a:srgbClr val="000000"/>
      </a:dk1>
      <a:lt1>
        <a:srgbClr val="FFFFFF"/>
      </a:lt1>
      <a:dk2>
        <a:srgbClr val="2E2E30"/>
      </a:dk2>
      <a:lt2>
        <a:srgbClr val="D2D2D2"/>
      </a:lt2>
      <a:accent1>
        <a:srgbClr val="2AD39B"/>
      </a:accent1>
      <a:accent2>
        <a:srgbClr val="3AA673"/>
      </a:accent2>
      <a:accent3>
        <a:srgbClr val="6E6E6E"/>
      </a:accent3>
      <a:accent4>
        <a:srgbClr val="969696"/>
      </a:accent4>
      <a:accent5>
        <a:srgbClr val="C8C8C8"/>
      </a:accent5>
      <a:accent6>
        <a:srgbClr val="AEE5D2"/>
      </a:accent6>
      <a:hlink>
        <a:srgbClr val="3AA673"/>
      </a:hlink>
      <a:folHlink>
        <a:srgbClr val="2E2E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Custom 1093">
      <a:dk1>
        <a:srgbClr val="000000"/>
      </a:dk1>
      <a:lt1>
        <a:srgbClr val="FFFFFF"/>
      </a:lt1>
      <a:dk2>
        <a:srgbClr val="2E2E30"/>
      </a:dk2>
      <a:lt2>
        <a:srgbClr val="D2D2D2"/>
      </a:lt2>
      <a:accent1>
        <a:srgbClr val="2AD39B"/>
      </a:accent1>
      <a:accent2>
        <a:srgbClr val="3AA673"/>
      </a:accent2>
      <a:accent3>
        <a:srgbClr val="6E6E6E"/>
      </a:accent3>
      <a:accent4>
        <a:srgbClr val="969696"/>
      </a:accent4>
      <a:accent5>
        <a:srgbClr val="C8C8C8"/>
      </a:accent5>
      <a:accent6>
        <a:srgbClr val="AEE5D2"/>
      </a:accent6>
      <a:hlink>
        <a:srgbClr val="3AA673"/>
      </a:hlink>
      <a:folHlink>
        <a:srgbClr val="2E2E3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arissa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Larissa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Larissa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6948</TotalTime>
  <Words>1538</Words>
  <Application>Microsoft Macintosh PowerPoint</Application>
  <PresentationFormat>On-screen Show (4:3)</PresentationFormat>
  <Paragraphs>441</Paragraphs>
  <Slides>43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Standarddesign</vt:lpstr>
      <vt:lpstr>Default Design</vt:lpstr>
      <vt:lpstr>1_Default Design</vt:lpstr>
      <vt:lpstr>Detecting known and novel mutations in a host's SARS-CoV-2 population by ultra-deep sequencing with unique molecular barcodes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“Detecting known and novel mutations in a host's SARS-CoV-2 population by ultra-deep sequencing with unique molecular barcodes”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Benutzer</dc:creator>
  <cp:lastModifiedBy>admin</cp:lastModifiedBy>
  <cp:revision>893</cp:revision>
  <dcterms:created xsi:type="dcterms:W3CDTF">2014-06-25T08:59:49Z</dcterms:created>
  <dcterms:modified xsi:type="dcterms:W3CDTF">2021-02-03T15:51:17Z</dcterms:modified>
</cp:coreProperties>
</file>